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76" r:id="rId2"/>
  </p:sldMasterIdLst>
  <p:notesMasterIdLst>
    <p:notesMasterId r:id="rId31"/>
  </p:notesMasterIdLst>
  <p:sldIdLst>
    <p:sldId id="4924" r:id="rId3"/>
    <p:sldId id="4929" r:id="rId4"/>
    <p:sldId id="4927" r:id="rId5"/>
    <p:sldId id="4928" r:id="rId6"/>
    <p:sldId id="726" r:id="rId7"/>
    <p:sldId id="724" r:id="rId8"/>
    <p:sldId id="4932" r:id="rId9"/>
    <p:sldId id="4931" r:id="rId10"/>
    <p:sldId id="4938" r:id="rId11"/>
    <p:sldId id="4971" r:id="rId12"/>
    <p:sldId id="4970" r:id="rId13"/>
    <p:sldId id="4969" r:id="rId14"/>
    <p:sldId id="4944" r:id="rId15"/>
    <p:sldId id="4941" r:id="rId16"/>
    <p:sldId id="729" r:id="rId17"/>
    <p:sldId id="4942" r:id="rId18"/>
    <p:sldId id="695" r:id="rId19"/>
    <p:sldId id="4945" r:id="rId20"/>
    <p:sldId id="4950" r:id="rId21"/>
    <p:sldId id="4949" r:id="rId22"/>
    <p:sldId id="4948" r:id="rId23"/>
    <p:sldId id="4973" r:id="rId24"/>
    <p:sldId id="4954" r:id="rId25"/>
    <p:sldId id="4955" r:id="rId26"/>
    <p:sldId id="4952" r:id="rId27"/>
    <p:sldId id="4953" r:id="rId28"/>
    <p:sldId id="4951" r:id="rId29"/>
    <p:sldId id="4980" r:id="rId30"/>
  </p:sldIdLst>
  <p:sldSz cx="12188825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http://customooxmlschemas.google.com/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147" roundtripDataSignature="AMtx7mhNbSxHTQVidL7M4BpRPh1gi9PyT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78"/>
    <a:srgbClr val="0096FF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18AF4E-44CB-284B-9789-AED19DDB83A2}" v="1049" dt="2022-07-27T21:51:28.762"/>
  </p1510:revLst>
</p1510:revInfo>
</file>

<file path=ppt/tableStyles.xml><?xml version="1.0" encoding="utf-8"?>
<a:tblStyleLst xmlns:a="http://schemas.openxmlformats.org/drawingml/2006/main" def="{C13260A7-09F8-4D28-BD88-5D6EB120F919}">
  <a:tblStyle styleId="{C13260A7-09F8-4D28-BD88-5D6EB120F919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75"/>
    <p:restoredTop sz="85102"/>
  </p:normalViewPr>
  <p:slideViewPr>
    <p:cSldViewPr snapToGrid="0">
      <p:cViewPr varScale="1">
        <p:scale>
          <a:sx n="108" d="100"/>
          <a:sy n="108" d="100"/>
        </p:scale>
        <p:origin x="1376" y="184"/>
      </p:cViewPr>
      <p:guideLst>
        <p:guide orient="horz" pos="2160"/>
        <p:guide pos="3839"/>
      </p:guideLst>
    </p:cSldViewPr>
  </p:slideViewPr>
  <p:notesTextViewPr>
    <p:cViewPr>
      <p:scale>
        <a:sx n="140" d="100"/>
        <a:sy n="14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149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52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148" Type="http://schemas.openxmlformats.org/officeDocument/2006/relationships/presProps" Target="presProps.xml"/><Relationship Id="rId15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147" Type="http://customschemas.google.com/relationships/presentationmetadata" Target="metadata"/><Relationship Id="rId8" Type="http://schemas.openxmlformats.org/officeDocument/2006/relationships/slide" Target="slides/slide6.xml"/><Relationship Id="rId150" Type="http://schemas.openxmlformats.org/officeDocument/2006/relationships/theme" Target="theme/theme1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0142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7389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/>
              <a:t>Average time: 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estimating the average time to perform a single rep from the exemplar sequence and then utilizing it to compute the final count in the query sequence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Frequency: estimating the dominant frequency of the action of interest from the exemplar sequence and then utilizing it to compute the final count in the query sequence. 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Threshold cross: Zelman et al.[41] set a threshold line positioned at two-thirds of the range between the minimum and maximum values. When the signal goes from below to above the threshold line, the count will be increased by one.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Peak detection: Morris et al.[22] and David et al.[35] use similar approaches to tackle to the counting task. They first computed a set of candidate peaks from the signal and then utilized autocorrelation as well as amplitude statistics to eliminate unqualified candidates.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9244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6730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6"/>
          <p:cNvSpPr txBox="1"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4399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6"/>
          <p:cNvSpPr txBox="1"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199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799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399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16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>
            <a:spLocks noGrp="1"/>
          </p:cNvSpPr>
          <p:nvPr>
            <p:ph type="title"/>
          </p:nvPr>
        </p:nvSpPr>
        <p:spPr>
          <a:xfrm>
            <a:off x="324635" y="-176423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body" idx="1"/>
          </p:nvPr>
        </p:nvSpPr>
        <p:spPr>
          <a:xfrm rot="5400000">
            <a:off x="3831431" y="-1621789"/>
            <a:ext cx="4525963" cy="10969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6"/>
          <p:cNvSpPr txBox="1">
            <a:spLocks noGrp="1"/>
          </p:cNvSpPr>
          <p:nvPr>
            <p:ph type="dt" idx="10"/>
          </p:nvPr>
        </p:nvSpPr>
        <p:spPr>
          <a:xfrm>
            <a:off x="609443" y="6492876"/>
            <a:ext cx="172116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ftr" idx="11"/>
          </p:nvPr>
        </p:nvSpPr>
        <p:spPr>
          <a:xfrm>
            <a:off x="3190292" y="6492876"/>
            <a:ext cx="59778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7"/>
          <p:cNvSpPr txBox="1">
            <a:spLocks noGrp="1"/>
          </p:cNvSpPr>
          <p:nvPr>
            <p:ph type="title"/>
          </p:nvPr>
        </p:nvSpPr>
        <p:spPr>
          <a:xfrm rot="5400000">
            <a:off x="7282379" y="1829159"/>
            <a:ext cx="5851525" cy="2742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7"/>
          <p:cNvSpPr txBox="1">
            <a:spLocks noGrp="1"/>
          </p:cNvSpPr>
          <p:nvPr>
            <p:ph type="body" idx="1"/>
          </p:nvPr>
        </p:nvSpPr>
        <p:spPr>
          <a:xfrm rot="5400000">
            <a:off x="1695833" y="-811754"/>
            <a:ext cx="5851525" cy="8024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7"/>
          <p:cNvSpPr txBox="1">
            <a:spLocks noGrp="1"/>
          </p:cNvSpPr>
          <p:nvPr>
            <p:ph type="dt" idx="10"/>
          </p:nvPr>
        </p:nvSpPr>
        <p:spPr>
          <a:xfrm>
            <a:off x="609443" y="6492876"/>
            <a:ext cx="172116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27"/>
          <p:cNvSpPr txBox="1">
            <a:spLocks noGrp="1"/>
          </p:cNvSpPr>
          <p:nvPr>
            <p:ph type="ftr" idx="11"/>
          </p:nvPr>
        </p:nvSpPr>
        <p:spPr>
          <a:xfrm>
            <a:off x="3190292" y="6492876"/>
            <a:ext cx="59778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27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8"/>
          <p:cNvSpPr txBox="1">
            <a:spLocks noGrp="1"/>
          </p:cNvSpPr>
          <p:nvPr>
            <p:ph type="title"/>
          </p:nvPr>
        </p:nvSpPr>
        <p:spPr>
          <a:xfrm>
            <a:off x="608483" y="273629"/>
            <a:ext cx="10966104" cy="114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8"/>
          <p:cNvSpPr txBox="1">
            <a:spLocks noGrp="1"/>
          </p:cNvSpPr>
          <p:nvPr>
            <p:ph type="dt" idx="10"/>
          </p:nvPr>
        </p:nvSpPr>
        <p:spPr>
          <a:xfrm>
            <a:off x="609443" y="6246813"/>
            <a:ext cx="2833479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28"/>
          <p:cNvSpPr txBox="1">
            <a:spLocks noGrp="1"/>
          </p:cNvSpPr>
          <p:nvPr>
            <p:ph type="ftr" idx="11"/>
          </p:nvPr>
        </p:nvSpPr>
        <p:spPr>
          <a:xfrm>
            <a:off x="4168747" y="6246813"/>
            <a:ext cx="3859795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28"/>
          <p:cNvSpPr txBox="1">
            <a:spLocks noGrp="1"/>
          </p:cNvSpPr>
          <p:nvPr>
            <p:ph type="sldNum" idx="12"/>
          </p:nvPr>
        </p:nvSpPr>
        <p:spPr>
          <a:xfrm>
            <a:off x="8739557" y="6246813"/>
            <a:ext cx="2835595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1D857-B0CF-F041-8A1E-44C76D59D8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016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1D857-B0CF-F041-8A1E-44C76D59D89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18392" y="-176423"/>
            <a:ext cx="10969943" cy="1143000"/>
          </a:xfrm>
        </p:spPr>
        <p:txBody>
          <a:bodyPr lIns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7842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3" y="6492876"/>
            <a:ext cx="172116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90292" y="6492876"/>
            <a:ext cx="597782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1D857-B0CF-F041-8A1E-44C76D59D8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121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443" y="6492876"/>
            <a:ext cx="172116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90292" y="6492876"/>
            <a:ext cx="597782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1D857-B0CF-F041-8A1E-44C76D59D8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00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86" indent="0">
              <a:buNone/>
              <a:defRPr sz="2000" b="1"/>
            </a:lvl2pPr>
            <a:lvl3pPr marL="914171" indent="0">
              <a:buNone/>
              <a:defRPr sz="1800" b="1"/>
            </a:lvl3pPr>
            <a:lvl4pPr marL="1371257" indent="0">
              <a:buNone/>
              <a:defRPr sz="1600" b="1"/>
            </a:lvl4pPr>
            <a:lvl5pPr marL="1828343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4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6" y="1535113"/>
            <a:ext cx="5387630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86" indent="0">
              <a:buNone/>
              <a:defRPr sz="2000" b="1"/>
            </a:lvl2pPr>
            <a:lvl3pPr marL="914171" indent="0">
              <a:buNone/>
              <a:defRPr sz="1800" b="1"/>
            </a:lvl3pPr>
            <a:lvl4pPr marL="1371257" indent="0">
              <a:buNone/>
              <a:defRPr sz="1600" b="1"/>
            </a:lvl4pPr>
            <a:lvl5pPr marL="1828343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4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6" y="2174875"/>
            <a:ext cx="5387630" cy="3951288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443" y="6492876"/>
            <a:ext cx="172116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90292" y="6492876"/>
            <a:ext cx="597782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1D857-B0CF-F041-8A1E-44C76D59D8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05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443" y="6492876"/>
            <a:ext cx="172116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90292" y="6492876"/>
            <a:ext cx="597782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1D857-B0CF-F041-8A1E-44C76D59D89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18395" y="-176423"/>
            <a:ext cx="10969943" cy="1143000"/>
          </a:xfrm>
        </p:spPr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418395" y="1256044"/>
            <a:ext cx="3658694" cy="33842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199" dirty="0"/>
              <a:t>This</a:t>
            </a:r>
            <a:r>
              <a:rPr lang="en-US" sz="2199" baseline="0" dirty="0"/>
              <a:t> is the first point of the slide</a:t>
            </a:r>
            <a:endParaRPr lang="en-US" sz="2199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6D7E18-177D-BB65-AFA8-0A028A053537}"/>
              </a:ext>
            </a:extLst>
          </p:cNvPr>
          <p:cNvSpPr txBox="1"/>
          <p:nvPr userDrawn="1"/>
        </p:nvSpPr>
        <p:spPr>
          <a:xfrm>
            <a:off x="1590472" y="2631332"/>
            <a:ext cx="78258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182880">
              <a:buFont typeface="Arial" charset="0"/>
              <a:buChar char="•"/>
            </a:pPr>
            <a:r>
              <a:rPr lang="en-US" sz="2400" dirty="0"/>
              <a:t>First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723630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443" y="6492876"/>
            <a:ext cx="172116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90292" y="6492876"/>
            <a:ext cx="597782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1D857-B0CF-F041-8A1E-44C76D59D8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29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"/>
          <p:cNvSpPr txBox="1">
            <a:spLocks noGrp="1"/>
          </p:cNvSpPr>
          <p:nvPr>
            <p:ph type="body" idx="1" hasCustomPrompt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Jr;;p	</a:t>
            </a:r>
          </a:p>
          <a:p>
            <a:pPr lvl="1"/>
            <a:endParaRPr dirty="0"/>
          </a:p>
        </p:txBody>
      </p:sp>
      <p:sp>
        <p:nvSpPr>
          <p:cNvPr id="19" name="Google Shape;19;p17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title"/>
          </p:nvPr>
        </p:nvSpPr>
        <p:spPr>
          <a:xfrm>
            <a:off x="418392" y="-176423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443" y="6492876"/>
            <a:ext cx="172116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90292" y="6492876"/>
            <a:ext cx="597782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1D857-B0CF-F041-8A1E-44C76D59D8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1840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3" y="273049"/>
            <a:ext cx="4010039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3" y="1435102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6" indent="0">
              <a:buNone/>
              <a:defRPr sz="1200"/>
            </a:lvl2pPr>
            <a:lvl3pPr marL="914171" indent="0">
              <a:buNone/>
              <a:defRPr sz="1000"/>
            </a:lvl3pPr>
            <a:lvl4pPr marL="1371257" indent="0">
              <a:buNone/>
              <a:defRPr sz="900"/>
            </a:lvl4pPr>
            <a:lvl5pPr marL="1828343" indent="0">
              <a:buNone/>
              <a:defRPr sz="900"/>
            </a:lvl5pPr>
            <a:lvl6pPr marL="2285429" indent="0">
              <a:buNone/>
              <a:defRPr sz="900"/>
            </a:lvl6pPr>
            <a:lvl7pPr marL="2742514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443" y="6492876"/>
            <a:ext cx="172116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90292" y="6492876"/>
            <a:ext cx="597782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1D857-B0CF-F041-8A1E-44C76D59D8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062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86" indent="0">
              <a:buNone/>
              <a:defRPr sz="2799"/>
            </a:lvl2pPr>
            <a:lvl3pPr marL="914171" indent="0">
              <a:buNone/>
              <a:defRPr sz="2399"/>
            </a:lvl3pPr>
            <a:lvl4pPr marL="1371257" indent="0">
              <a:buNone/>
              <a:defRPr sz="2000"/>
            </a:lvl4pPr>
            <a:lvl5pPr marL="1828343" indent="0">
              <a:buNone/>
              <a:defRPr sz="2000"/>
            </a:lvl5pPr>
            <a:lvl6pPr marL="2285429" indent="0">
              <a:buNone/>
              <a:defRPr sz="2000"/>
            </a:lvl6pPr>
            <a:lvl7pPr marL="2742514" indent="0">
              <a:buNone/>
              <a:defRPr sz="2000"/>
            </a:lvl7pPr>
            <a:lvl8pPr marL="3199600" indent="0">
              <a:buNone/>
              <a:defRPr sz="2000"/>
            </a:lvl8pPr>
            <a:lvl9pPr marL="3656686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86" indent="0">
              <a:buNone/>
              <a:defRPr sz="1200"/>
            </a:lvl2pPr>
            <a:lvl3pPr marL="914171" indent="0">
              <a:buNone/>
              <a:defRPr sz="1000"/>
            </a:lvl3pPr>
            <a:lvl4pPr marL="1371257" indent="0">
              <a:buNone/>
              <a:defRPr sz="900"/>
            </a:lvl4pPr>
            <a:lvl5pPr marL="1828343" indent="0">
              <a:buNone/>
              <a:defRPr sz="900"/>
            </a:lvl5pPr>
            <a:lvl6pPr marL="2285429" indent="0">
              <a:buNone/>
              <a:defRPr sz="900"/>
            </a:lvl6pPr>
            <a:lvl7pPr marL="2742514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443" y="6492876"/>
            <a:ext cx="172116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90292" y="6492876"/>
            <a:ext cx="597782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1D857-B0CF-F041-8A1E-44C76D59D8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478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3" y="6492876"/>
            <a:ext cx="172116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90292" y="6492876"/>
            <a:ext cx="597782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1D857-B0CF-F041-8A1E-44C76D59D8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447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3" y="6492876"/>
            <a:ext cx="172116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90292" y="6492876"/>
            <a:ext cx="597782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1D857-B0CF-F041-8A1E-44C76D59D8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6500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483" y="273629"/>
            <a:ext cx="10966104" cy="11420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609443" y="6246813"/>
            <a:ext cx="2833479" cy="4730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4168747" y="6246813"/>
            <a:ext cx="3859795" cy="4730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8739557" y="6246813"/>
            <a:ext cx="2835595" cy="4730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3AF67-5CAA-4747-ACEB-94B73543AFD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3361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 txBox="1"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3999"/>
              <a:buFont typeface="Calibri"/>
              <a:buNone/>
              <a:defRPr sz="3999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dt" idx="10"/>
          </p:nvPr>
        </p:nvSpPr>
        <p:spPr>
          <a:xfrm>
            <a:off x="609443" y="6492876"/>
            <a:ext cx="172116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ftr" idx="11"/>
          </p:nvPr>
        </p:nvSpPr>
        <p:spPr>
          <a:xfrm>
            <a:off x="3190292" y="6492876"/>
            <a:ext cx="59778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0"/>
          <p:cNvSpPr txBox="1">
            <a:spLocks noGrp="1"/>
          </p:cNvSpPr>
          <p:nvPr>
            <p:ph type="title"/>
          </p:nvPr>
        </p:nvSpPr>
        <p:spPr>
          <a:xfrm>
            <a:off x="324635" y="-176423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4399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399"/>
              <a:buNone/>
              <a:defRPr sz="2399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" name="Google Shape;37;p20"/>
          <p:cNvSpPr txBox="1">
            <a:spLocks noGrp="1"/>
          </p:cNvSpPr>
          <p:nvPr>
            <p:ph type="body" idx="2"/>
          </p:nvPr>
        </p:nvSpPr>
        <p:spPr>
          <a:xfrm>
            <a:off x="609441" y="2174875"/>
            <a:ext cx="5385514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0936" algn="l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399"/>
              <a:buChar char="•"/>
              <a:defRPr sz="2399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body" idx="3"/>
          </p:nvPr>
        </p:nvSpPr>
        <p:spPr>
          <a:xfrm>
            <a:off x="6191756" y="1535113"/>
            <a:ext cx="5387630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399"/>
              <a:buNone/>
              <a:defRPr sz="2399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body" idx="4"/>
          </p:nvPr>
        </p:nvSpPr>
        <p:spPr>
          <a:xfrm>
            <a:off x="6191756" y="2174875"/>
            <a:ext cx="5387630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0936" algn="l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399"/>
              <a:buChar char="•"/>
              <a:defRPr sz="2399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20"/>
          <p:cNvSpPr txBox="1">
            <a:spLocks noGrp="1"/>
          </p:cNvSpPr>
          <p:nvPr>
            <p:ph type="dt" idx="10"/>
          </p:nvPr>
        </p:nvSpPr>
        <p:spPr>
          <a:xfrm>
            <a:off x="609443" y="6492876"/>
            <a:ext cx="172116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20"/>
          <p:cNvSpPr txBox="1">
            <a:spLocks noGrp="1"/>
          </p:cNvSpPr>
          <p:nvPr>
            <p:ph type="ftr" idx="11"/>
          </p:nvPr>
        </p:nvSpPr>
        <p:spPr>
          <a:xfrm>
            <a:off x="3190292" y="6492876"/>
            <a:ext cx="59778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1"/>
          <p:cNvSpPr txBox="1">
            <a:spLocks noGrp="1"/>
          </p:cNvSpPr>
          <p:nvPr>
            <p:ph type="dt" idx="10"/>
          </p:nvPr>
        </p:nvSpPr>
        <p:spPr>
          <a:xfrm>
            <a:off x="609443" y="6492876"/>
            <a:ext cx="172116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ftr" idx="11"/>
          </p:nvPr>
        </p:nvSpPr>
        <p:spPr>
          <a:xfrm>
            <a:off x="3190292" y="6492876"/>
            <a:ext cx="59778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21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title"/>
          </p:nvPr>
        </p:nvSpPr>
        <p:spPr>
          <a:xfrm>
            <a:off x="418395" y="-176423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1"/>
          <p:cNvSpPr txBox="1"/>
          <p:nvPr/>
        </p:nvSpPr>
        <p:spPr>
          <a:xfrm>
            <a:off x="418395" y="1256044"/>
            <a:ext cx="3658694" cy="338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9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the first point of the slide</a:t>
            </a:r>
            <a:endParaRPr sz="219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2"/>
          <p:cNvSpPr txBox="1">
            <a:spLocks noGrp="1"/>
          </p:cNvSpPr>
          <p:nvPr>
            <p:ph type="title"/>
          </p:nvPr>
        </p:nvSpPr>
        <p:spPr>
          <a:xfrm>
            <a:off x="324635" y="-176423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dt" idx="10"/>
          </p:nvPr>
        </p:nvSpPr>
        <p:spPr>
          <a:xfrm>
            <a:off x="609443" y="6492876"/>
            <a:ext cx="172116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ftr" idx="11"/>
          </p:nvPr>
        </p:nvSpPr>
        <p:spPr>
          <a:xfrm>
            <a:off x="3190292" y="6492876"/>
            <a:ext cx="59778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>
            <a:spLocks noGrp="1"/>
          </p:cNvSpPr>
          <p:nvPr>
            <p:ph type="dt" idx="10"/>
          </p:nvPr>
        </p:nvSpPr>
        <p:spPr>
          <a:xfrm>
            <a:off x="609443" y="6492876"/>
            <a:ext cx="172116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ftr" idx="11"/>
          </p:nvPr>
        </p:nvSpPr>
        <p:spPr>
          <a:xfrm>
            <a:off x="3190292" y="6492876"/>
            <a:ext cx="59778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4"/>
          <p:cNvSpPr txBox="1">
            <a:spLocks noGrp="1"/>
          </p:cNvSpPr>
          <p:nvPr>
            <p:ph type="title"/>
          </p:nvPr>
        </p:nvSpPr>
        <p:spPr>
          <a:xfrm>
            <a:off x="609443" y="273049"/>
            <a:ext cx="4010039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body" idx="1"/>
          </p:nvPr>
        </p:nvSpPr>
        <p:spPr>
          <a:xfrm>
            <a:off x="4765492" y="273052"/>
            <a:ext cx="6813892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736" algn="l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199"/>
              <a:buChar char="•"/>
              <a:defRPr sz="3199"/>
            </a:lvl1pPr>
            <a:lvl2pPr marL="914400" lvl="1" indent="-406336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799"/>
              <a:buChar char="–"/>
              <a:defRPr sz="2799"/>
            </a:lvl2pPr>
            <a:lvl3pPr marL="1371600" lvl="2" indent="-38093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99"/>
              <a:buChar char="•"/>
              <a:defRPr sz="2399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4"/>
          <p:cNvSpPr txBox="1">
            <a:spLocks noGrp="1"/>
          </p:cNvSpPr>
          <p:nvPr>
            <p:ph type="body" idx="2"/>
          </p:nvPr>
        </p:nvSpPr>
        <p:spPr>
          <a:xfrm>
            <a:off x="609443" y="1435102"/>
            <a:ext cx="4010039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24"/>
          <p:cNvSpPr txBox="1">
            <a:spLocks noGrp="1"/>
          </p:cNvSpPr>
          <p:nvPr>
            <p:ph type="dt" idx="10"/>
          </p:nvPr>
        </p:nvSpPr>
        <p:spPr>
          <a:xfrm>
            <a:off x="609443" y="6492876"/>
            <a:ext cx="172116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24"/>
          <p:cNvSpPr txBox="1">
            <a:spLocks noGrp="1"/>
          </p:cNvSpPr>
          <p:nvPr>
            <p:ph type="ftr" idx="11"/>
          </p:nvPr>
        </p:nvSpPr>
        <p:spPr>
          <a:xfrm>
            <a:off x="3190292" y="6492876"/>
            <a:ext cx="59778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5"/>
          <p:cNvSpPr txBox="1">
            <a:spLocks noGrp="1"/>
          </p:cNvSpPr>
          <p:nvPr>
            <p:ph type="title"/>
          </p:nvPr>
        </p:nvSpPr>
        <p:spPr>
          <a:xfrm>
            <a:off x="2389095" y="4800600"/>
            <a:ext cx="7313295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5"/>
          <p:cNvSpPr>
            <a:spLocks noGrp="1"/>
          </p:cNvSpPr>
          <p:nvPr>
            <p:ph type="pic" idx="2"/>
          </p:nvPr>
        </p:nvSpPr>
        <p:spPr>
          <a:xfrm>
            <a:off x="2389095" y="612775"/>
            <a:ext cx="7313295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199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799"/>
              <a:buFont typeface="Arial"/>
              <a:buNone/>
              <a:defRPr sz="2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5"/>
          <p:cNvSpPr txBox="1">
            <a:spLocks noGrp="1"/>
          </p:cNvSpPr>
          <p:nvPr>
            <p:ph type="body" idx="1"/>
          </p:nvPr>
        </p:nvSpPr>
        <p:spPr>
          <a:xfrm>
            <a:off x="2389095" y="5367338"/>
            <a:ext cx="7313295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25"/>
          <p:cNvSpPr txBox="1">
            <a:spLocks noGrp="1"/>
          </p:cNvSpPr>
          <p:nvPr>
            <p:ph type="dt" idx="10"/>
          </p:nvPr>
        </p:nvSpPr>
        <p:spPr>
          <a:xfrm>
            <a:off x="609443" y="6492876"/>
            <a:ext cx="172116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ftr" idx="11"/>
          </p:nvPr>
        </p:nvSpPr>
        <p:spPr>
          <a:xfrm>
            <a:off x="3190292" y="6492876"/>
            <a:ext cx="59778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324635" y="-176423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4777B4"/>
              </a:buClr>
              <a:buSzPts val="4399"/>
              <a:buFont typeface="Calibri"/>
              <a:buNone/>
              <a:defRPr sz="4399" b="0" i="0" u="none" strike="noStrike" cap="none">
                <a:solidFill>
                  <a:srgbClr val="4777B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736" algn="l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199"/>
              <a:buFont typeface="Arial"/>
              <a:buChar char="•"/>
              <a:defRPr sz="3199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336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799"/>
              <a:buFont typeface="Arial"/>
              <a:buChar char="–"/>
              <a:defRPr sz="2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0936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Char char="•"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5"/>
          <p:cNvSpPr txBox="1">
            <a:spLocks noGrp="1"/>
          </p:cNvSpPr>
          <p:nvPr>
            <p:ph type="sldNum" idx="12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4635" y="-176423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91608" y="6502004"/>
            <a:ext cx="16768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231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hf hdr="0" ftr="0" dt="0"/>
  <p:txStyles>
    <p:titleStyle>
      <a:lvl1pPr algn="l" defTabSz="457086" rtl="0" eaLnBrk="1" latinLnBrk="0" hangingPunct="1">
        <a:spcBef>
          <a:spcPct val="0"/>
        </a:spcBef>
        <a:buNone/>
        <a:defRPr sz="4399" b="0" kern="1200">
          <a:solidFill>
            <a:srgbClr val="4777B4"/>
          </a:solidFill>
          <a:latin typeface="+mj-lt"/>
          <a:ea typeface="+mj-ea"/>
          <a:cs typeface="+mj-cs"/>
        </a:defRPr>
      </a:lvl1pPr>
    </p:titleStyle>
    <p:bodyStyle>
      <a:lvl1pPr marL="342814" indent="-342814" algn="l" defTabSz="457086" rtl="0" eaLnBrk="1" latinLnBrk="0" hangingPunct="1">
        <a:spcBef>
          <a:spcPct val="20000"/>
        </a:spcBef>
        <a:buFont typeface="Arial"/>
        <a:buChar char="•"/>
        <a:defRPr sz="3199" kern="1200">
          <a:solidFill>
            <a:srgbClr val="000000"/>
          </a:solidFill>
          <a:latin typeface="+mn-lt"/>
          <a:ea typeface="+mn-ea"/>
          <a:cs typeface="+mn-cs"/>
        </a:defRPr>
      </a:lvl1pPr>
      <a:lvl2pPr marL="742765" indent="-285679" algn="l" defTabSz="457086" rtl="0" eaLnBrk="1" latinLnBrk="0" hangingPunct="1">
        <a:spcBef>
          <a:spcPct val="20000"/>
        </a:spcBef>
        <a:buFont typeface="Arial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4" indent="-228543" algn="l" defTabSz="457086" rtl="0" eaLnBrk="1" latinLnBrk="0" hangingPunct="1">
        <a:spcBef>
          <a:spcPct val="20000"/>
        </a:spcBef>
        <a:buFont typeface="Arial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3" algn="l" defTabSz="45708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6" indent="-228543" algn="l" defTabSz="45708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1" indent="-228543" algn="l" defTabSz="4570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4570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4570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8" indent="-228543" algn="l" defTabSz="4570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4570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1" algn="l" defTabSz="4570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4570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4570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4570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4570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4570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4570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9C673-7316-69C0-A0EF-83CA0415BC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1914" y="1527902"/>
            <a:ext cx="10360501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Class-Agnostic Repetitive Action Counting Using Wearable Devices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E80D91-CBE0-471A-44C6-4457F7FC36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2172" y="2772590"/>
            <a:ext cx="11364686" cy="1470025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Nguyen, L. Nguyen, Y. Huang, C. Pham, M. Hoai (2025)</a:t>
            </a:r>
            <a:b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 Transactions on Pattern Analysis and Machine Intelligence (TPAMI), 47(6), 1–13.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04A6DF-76FB-D01A-8FF9-DDB7DDEA14A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4" descr="A person in a blue shirt&#10;&#10;AI-generated content may be incorrect.">
            <a:extLst>
              <a:ext uri="{FF2B5EF4-FFF2-40B4-BE49-F238E27FC236}">
                <a16:creationId xmlns:a16="http://schemas.microsoft.com/office/drawing/2014/main" id="{E46F4FE4-0C1E-17BB-C88F-F633D44EBD06}"/>
              </a:ext>
            </a:extLst>
          </p:cNvPr>
          <p:cNvPicPr>
            <a:picLocks/>
          </p:cNvPicPr>
          <p:nvPr/>
        </p:nvPicPr>
        <p:blipFill>
          <a:blip r:embed="rId2"/>
          <a:srcRect l="9150" t="6134" r="10445" b="25777"/>
          <a:stretch/>
        </p:blipFill>
        <p:spPr>
          <a:xfrm>
            <a:off x="3506598" y="4085410"/>
            <a:ext cx="1152000" cy="1476000"/>
          </a:xfrm>
          <a:prstGeom prst="rect">
            <a:avLst/>
          </a:prstGeom>
        </p:spPr>
      </p:pic>
      <p:pic>
        <p:nvPicPr>
          <p:cNvPr id="6" name="Picture 5" descr="A person in a white shirt&#10;&#10;AI-generated content may be incorrect.">
            <a:extLst>
              <a:ext uri="{FF2B5EF4-FFF2-40B4-BE49-F238E27FC236}">
                <a16:creationId xmlns:a16="http://schemas.microsoft.com/office/drawing/2014/main" id="{CA6D5978-50B3-40DA-14BD-2F2124D2DEDC}"/>
              </a:ext>
            </a:extLst>
          </p:cNvPr>
          <p:cNvPicPr>
            <a:picLocks/>
          </p:cNvPicPr>
          <p:nvPr/>
        </p:nvPicPr>
        <p:blipFill>
          <a:blip r:embed="rId3"/>
          <a:srcRect l="12620" t="7778" r="14560" b="27473"/>
          <a:stretch/>
        </p:blipFill>
        <p:spPr>
          <a:xfrm>
            <a:off x="4772515" y="4085410"/>
            <a:ext cx="1152000" cy="1476000"/>
          </a:xfrm>
          <a:prstGeom prst="rect">
            <a:avLst/>
          </a:prstGeom>
        </p:spPr>
      </p:pic>
      <p:pic>
        <p:nvPicPr>
          <p:cNvPr id="7" name="Picture 6" descr="A person wearing glasses and a red tie&#10;&#10;AI-generated content may be incorrect.">
            <a:extLst>
              <a:ext uri="{FF2B5EF4-FFF2-40B4-BE49-F238E27FC236}">
                <a16:creationId xmlns:a16="http://schemas.microsoft.com/office/drawing/2014/main" id="{0475B80F-17B6-6F2F-DF68-CF87FAA32BE5}"/>
              </a:ext>
            </a:extLst>
          </p:cNvPr>
          <p:cNvPicPr>
            <a:picLocks/>
          </p:cNvPicPr>
          <p:nvPr/>
        </p:nvPicPr>
        <p:blipFill>
          <a:blip r:embed="rId4"/>
          <a:srcRect l="6060" r="31252" b="24680"/>
          <a:stretch/>
        </p:blipFill>
        <p:spPr>
          <a:xfrm>
            <a:off x="7416311" y="4085410"/>
            <a:ext cx="1152000" cy="1476000"/>
          </a:xfrm>
          <a:prstGeom prst="rect">
            <a:avLst/>
          </a:prstGeom>
        </p:spPr>
      </p:pic>
      <p:pic>
        <p:nvPicPr>
          <p:cNvPr id="8" name="Picture 7" descr="A person taking a selfie&#10;&#10;AI-generated content may be incorrect.">
            <a:extLst>
              <a:ext uri="{FF2B5EF4-FFF2-40B4-BE49-F238E27FC236}">
                <a16:creationId xmlns:a16="http://schemas.microsoft.com/office/drawing/2014/main" id="{36E99D8A-920E-8172-98CE-49255BAC0E1A}"/>
              </a:ext>
            </a:extLst>
          </p:cNvPr>
          <p:cNvPicPr>
            <a:picLocks/>
          </p:cNvPicPr>
          <p:nvPr/>
        </p:nvPicPr>
        <p:blipFill>
          <a:blip r:embed="rId5"/>
          <a:srcRect l="15446" t="24286" r="21579" b="12524"/>
          <a:stretch/>
        </p:blipFill>
        <p:spPr>
          <a:xfrm>
            <a:off x="6094413" y="4085410"/>
            <a:ext cx="1152000" cy="14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6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BAB36-9AFE-EA5C-5ECA-BF746E130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832D21-36B5-4CB3-0C8B-E214553509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E8603D-348F-5C44-FFD7-C0727945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54" y="-130177"/>
            <a:ext cx="10969943" cy="1143000"/>
          </a:xfrm>
        </p:spPr>
        <p:txBody>
          <a:bodyPr/>
          <a:lstStyle/>
          <a:p>
            <a:r>
              <a:rPr lang="en-US" dirty="0"/>
              <a:t>Processing Pipeline – Learning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08B310-1C01-930E-1266-66467C01CC2F}"/>
              </a:ext>
            </a:extLst>
          </p:cNvPr>
          <p:cNvGrpSpPr/>
          <p:nvPr/>
        </p:nvGrpSpPr>
        <p:grpSpPr>
          <a:xfrm>
            <a:off x="5544980" y="3860016"/>
            <a:ext cx="3782847" cy="1404000"/>
            <a:chOff x="5544980" y="3860016"/>
            <a:chExt cx="3782847" cy="1404000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A37A6394-12B3-C991-6F9C-AC9E23230F2E}"/>
                </a:ext>
              </a:extLst>
            </p:cNvPr>
            <p:cNvGrpSpPr/>
            <p:nvPr/>
          </p:nvGrpSpPr>
          <p:grpSpPr>
            <a:xfrm>
              <a:off x="6147603" y="3860016"/>
              <a:ext cx="1312014" cy="1404000"/>
              <a:chOff x="6241871" y="2367145"/>
              <a:chExt cx="1312014" cy="1404000"/>
            </a:xfrm>
          </p:grpSpPr>
          <p:sp>
            <p:nvSpPr>
              <p:cNvPr id="9" name="Trapezoid 8">
                <a:extLst>
                  <a:ext uri="{FF2B5EF4-FFF2-40B4-BE49-F238E27FC236}">
                    <a16:creationId xmlns:a16="http://schemas.microsoft.com/office/drawing/2014/main" id="{839E7A04-F448-50C3-47D9-C26B1876E625}"/>
                  </a:ext>
                </a:extLst>
              </p:cNvPr>
              <p:cNvSpPr/>
              <p:nvPr/>
            </p:nvSpPr>
            <p:spPr>
              <a:xfrm rot="5400000">
                <a:off x="6209114" y="2565145"/>
                <a:ext cx="1404000" cy="1008000"/>
              </a:xfrm>
              <a:prstGeom prst="trapezoid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B7D2CAD-8FBD-85D8-84D3-EBDB5745DF65}"/>
                  </a:ext>
                </a:extLst>
              </p:cNvPr>
              <p:cNvSpPr txBox="1"/>
              <p:nvPr/>
            </p:nvSpPr>
            <p:spPr>
              <a:xfrm>
                <a:off x="6241871" y="2632584"/>
                <a:ext cx="131201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Phase assignment module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EA94325-478E-64B3-0CB0-9E5F16052850}"/>
                </a:ext>
              </a:extLst>
            </p:cNvPr>
            <p:cNvSpPr txBox="1"/>
            <p:nvPr/>
          </p:nvSpPr>
          <p:spPr>
            <a:xfrm>
              <a:off x="7961747" y="4306572"/>
              <a:ext cx="13660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f</a:t>
              </a:r>
              <a:r>
                <a:rPr lang="en-US" sz="24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, f</a:t>
              </a:r>
              <a:r>
                <a:rPr lang="en-US" sz="24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,…, </a:t>
              </a:r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f</a:t>
              </a:r>
              <a:r>
                <a:rPr lang="en-US" sz="2400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  <a:endParaRPr lang="en-US" sz="2400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247D7DE-11BD-D4FF-4BA0-73BEC374BC84}"/>
                </a:ext>
              </a:extLst>
            </p:cNvPr>
            <p:cNvCxnSpPr>
              <a:cxnSpLocks/>
              <a:stCxn id="21" idx="3"/>
              <a:endCxn id="10" idx="1"/>
            </p:cNvCxnSpPr>
            <p:nvPr/>
          </p:nvCxnSpPr>
          <p:spPr>
            <a:xfrm>
              <a:off x="5544980" y="4537404"/>
              <a:ext cx="602623" cy="355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95CC7F3E-D6B2-BFAE-6877-2C18247A87A8}"/>
                </a:ext>
              </a:extLst>
            </p:cNvPr>
            <p:cNvCxnSpPr>
              <a:cxnSpLocks/>
              <a:stCxn id="10" idx="3"/>
              <a:endCxn id="20" idx="1"/>
            </p:cNvCxnSpPr>
            <p:nvPr/>
          </p:nvCxnSpPr>
          <p:spPr>
            <a:xfrm flipV="1">
              <a:off x="7459617" y="4537405"/>
              <a:ext cx="502130" cy="354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3EED4DF3-2655-2790-AC6B-3ACA573666D3}"/>
              </a:ext>
            </a:extLst>
          </p:cNvPr>
          <p:cNvSpPr txBox="1"/>
          <p:nvPr/>
        </p:nvSpPr>
        <p:spPr>
          <a:xfrm>
            <a:off x="320992" y="2022127"/>
            <a:ext cx="1432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Exemplar count: </a:t>
            </a:r>
            <a:r>
              <a:rPr lang="en-US" sz="2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8B4EEA5-0A1A-A814-CDAB-AE4C86343C75}"/>
              </a:ext>
            </a:extLst>
          </p:cNvPr>
          <p:cNvGrpSpPr/>
          <p:nvPr/>
        </p:nvGrpSpPr>
        <p:grpSpPr>
          <a:xfrm>
            <a:off x="1753865" y="2176015"/>
            <a:ext cx="4296299" cy="1000273"/>
            <a:chOff x="1753865" y="2176015"/>
            <a:chExt cx="4296299" cy="1000273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D6B23A0-5704-6C21-03F9-5A37624B4479}"/>
                </a:ext>
              </a:extLst>
            </p:cNvPr>
            <p:cNvSpPr txBox="1"/>
            <p:nvPr/>
          </p:nvSpPr>
          <p:spPr>
            <a:xfrm>
              <a:off x="2806968" y="2176015"/>
              <a:ext cx="32431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[P</a:t>
              </a:r>
              <a:r>
                <a:rPr lang="en-US" sz="20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, P</a:t>
              </a:r>
              <a:r>
                <a:rPr lang="en-US" sz="20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,…, P</a:t>
              </a:r>
              <a:r>
                <a:rPr lang="en-US" sz="20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k</a:t>
              </a: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], … , [P</a:t>
              </a:r>
              <a:r>
                <a:rPr lang="en-US" sz="20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, P</a:t>
              </a:r>
              <a:r>
                <a:rPr lang="en-US" sz="20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,…, P</a:t>
              </a:r>
              <a:r>
                <a:rPr lang="en-US" sz="20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k</a:t>
              </a: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]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95D6F7F-C7CF-762D-9A29-2AB262619939}"/>
                </a:ext>
              </a:extLst>
            </p:cNvPr>
            <p:cNvSpPr txBox="1"/>
            <p:nvPr/>
          </p:nvSpPr>
          <p:spPr>
            <a:xfrm>
              <a:off x="3265189" y="2776178"/>
              <a:ext cx="22797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i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</a:t>
              </a: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blocks of </a:t>
              </a:r>
              <a:r>
                <a:rPr lang="en-US" sz="2000" i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</a:t>
              </a: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phases</a:t>
              </a:r>
            </a:p>
          </p:txBody>
        </p:sp>
        <p:sp>
          <p:nvSpPr>
            <p:cNvPr id="50" name="Left Brace 49">
              <a:extLst>
                <a:ext uri="{FF2B5EF4-FFF2-40B4-BE49-F238E27FC236}">
                  <a16:creationId xmlns:a16="http://schemas.microsoft.com/office/drawing/2014/main" id="{68E4DBB0-3634-3BAC-0E46-9A8CF064A69C}"/>
                </a:ext>
              </a:extLst>
            </p:cNvPr>
            <p:cNvSpPr/>
            <p:nvPr/>
          </p:nvSpPr>
          <p:spPr>
            <a:xfrm rot="16200000">
              <a:off x="4297988" y="1155817"/>
              <a:ext cx="166625" cy="3007239"/>
            </a:xfrm>
            <a:prstGeom prst="leftBrace">
              <a:avLst>
                <a:gd name="adj1" fmla="val 35606"/>
                <a:gd name="adj2" fmla="val 50000"/>
              </a:avLst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DA94F07-7F03-609D-EE0A-ECADCA0E37E4}"/>
                </a:ext>
              </a:extLst>
            </p:cNvPr>
            <p:cNvCxnSpPr>
              <a:stCxn id="46" idx="3"/>
              <a:endCxn id="45" idx="1"/>
            </p:cNvCxnSpPr>
            <p:nvPr/>
          </p:nvCxnSpPr>
          <p:spPr>
            <a:xfrm>
              <a:off x="1753865" y="2376070"/>
              <a:ext cx="1053103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661FDEF-CFB3-2C41-77B0-4169172ECD7E}"/>
              </a:ext>
            </a:extLst>
          </p:cNvPr>
          <p:cNvGrpSpPr/>
          <p:nvPr/>
        </p:nvGrpSpPr>
        <p:grpSpPr>
          <a:xfrm>
            <a:off x="1534779" y="3860016"/>
            <a:ext cx="4583220" cy="1894004"/>
            <a:chOff x="1534779" y="3860016"/>
            <a:chExt cx="4583220" cy="189400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AAB75AF-E872-EDF8-3187-247AA2E3AFDB}"/>
                </a:ext>
              </a:extLst>
            </p:cNvPr>
            <p:cNvGrpSpPr/>
            <p:nvPr/>
          </p:nvGrpSpPr>
          <p:grpSpPr>
            <a:xfrm>
              <a:off x="1534779" y="3860016"/>
              <a:ext cx="4010201" cy="1404000"/>
              <a:chOff x="1534779" y="3860016"/>
              <a:chExt cx="4010201" cy="1404000"/>
            </a:xfrm>
          </p:grpSpPr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A247A484-62A8-134D-D1B5-C034D4E4AFA7}"/>
                  </a:ext>
                </a:extLst>
              </p:cNvPr>
              <p:cNvGrpSpPr/>
              <p:nvPr/>
            </p:nvGrpSpPr>
            <p:grpSpPr>
              <a:xfrm>
                <a:off x="2433390" y="3860016"/>
                <a:ext cx="1312014" cy="1404000"/>
                <a:chOff x="2320265" y="2367145"/>
                <a:chExt cx="1312014" cy="1404000"/>
              </a:xfrm>
            </p:grpSpPr>
            <p:sp>
              <p:nvSpPr>
                <p:cNvPr id="15" name="Trapezoid 14">
                  <a:extLst>
                    <a:ext uri="{FF2B5EF4-FFF2-40B4-BE49-F238E27FC236}">
                      <a16:creationId xmlns:a16="http://schemas.microsoft.com/office/drawing/2014/main" id="{B4E8E78E-FED2-D129-5CFC-25C0D1A057F1}"/>
                    </a:ext>
                  </a:extLst>
                </p:cNvPr>
                <p:cNvSpPr/>
                <p:nvPr/>
              </p:nvSpPr>
              <p:spPr>
                <a:xfrm rot="5400000">
                  <a:off x="2293000" y="2565145"/>
                  <a:ext cx="1404000" cy="1008000"/>
                </a:xfrm>
                <a:prstGeom prst="trapezoid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952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8120E01-5692-58D0-DF92-1687661E2A5D}"/>
                    </a:ext>
                  </a:extLst>
                </p:cNvPr>
                <p:cNvSpPr txBox="1"/>
                <p:nvPr/>
              </p:nvSpPr>
              <p:spPr>
                <a:xfrm>
                  <a:off x="2320265" y="2632584"/>
                  <a:ext cx="1312014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Feature extraction module</a:t>
                  </a:r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7A2D7CA2-D3E9-18E8-CCFC-7145375ACF5E}"/>
                  </a:ext>
                </a:extLst>
              </p:cNvPr>
              <p:cNvGrpSpPr/>
              <p:nvPr/>
            </p:nvGrpSpPr>
            <p:grpSpPr>
              <a:xfrm>
                <a:off x="4319965" y="4110375"/>
                <a:ext cx="1225015" cy="999671"/>
                <a:chOff x="4615975" y="2560455"/>
                <a:chExt cx="1225015" cy="999671"/>
              </a:xfrm>
            </p:grpSpPr>
            <p:sp>
              <p:nvSpPr>
                <p:cNvPr id="24" name="Rounded Rectangle 23">
                  <a:extLst>
                    <a:ext uri="{FF2B5EF4-FFF2-40B4-BE49-F238E27FC236}">
                      <a16:creationId xmlns:a16="http://schemas.microsoft.com/office/drawing/2014/main" id="{69222AFE-B4B0-F0E8-C368-66AD424EFFD9}"/>
                    </a:ext>
                  </a:extLst>
                </p:cNvPr>
                <p:cNvSpPr/>
                <p:nvPr/>
              </p:nvSpPr>
              <p:spPr>
                <a:xfrm>
                  <a:off x="4989736" y="2560455"/>
                  <a:ext cx="238317" cy="997314"/>
                </a:xfrm>
                <a:prstGeom prst="roundRect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ounded Rectangle 24">
                  <a:extLst>
                    <a:ext uri="{FF2B5EF4-FFF2-40B4-BE49-F238E27FC236}">
                      <a16:creationId xmlns:a16="http://schemas.microsoft.com/office/drawing/2014/main" id="{FDD3854D-7E94-6FE2-2D01-04C179B08C17}"/>
                    </a:ext>
                  </a:extLst>
                </p:cNvPr>
                <p:cNvSpPr/>
                <p:nvPr/>
              </p:nvSpPr>
              <p:spPr>
                <a:xfrm>
                  <a:off x="5496092" y="2560455"/>
                  <a:ext cx="238317" cy="997314"/>
                </a:xfrm>
                <a:prstGeom prst="roundRect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ounded Rectangle 22">
                  <a:extLst>
                    <a:ext uri="{FF2B5EF4-FFF2-40B4-BE49-F238E27FC236}">
                      <a16:creationId xmlns:a16="http://schemas.microsoft.com/office/drawing/2014/main" id="{342E05E6-08A3-9278-2861-3EA8EBA4EB50}"/>
                    </a:ext>
                  </a:extLst>
                </p:cNvPr>
                <p:cNvSpPr/>
                <p:nvPr/>
              </p:nvSpPr>
              <p:spPr>
                <a:xfrm>
                  <a:off x="4701017" y="2562812"/>
                  <a:ext cx="237600" cy="997314"/>
                </a:xfrm>
                <a:prstGeom prst="roundRect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4117A1E-2ABF-137C-82DD-0B00D6188AA4}"/>
                    </a:ext>
                  </a:extLst>
                </p:cNvPr>
                <p:cNvSpPr txBox="1"/>
                <p:nvPr/>
              </p:nvSpPr>
              <p:spPr>
                <a:xfrm>
                  <a:off x="4615975" y="2756651"/>
                  <a:ext cx="122501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2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v</a:t>
                  </a:r>
                  <a:r>
                    <a:rPr lang="en-US" sz="2400" baseline="-250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1 </a:t>
                  </a:r>
                  <a:r>
                    <a:rPr lang="en-US" sz="2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v</a:t>
                  </a:r>
                  <a:r>
                    <a:rPr lang="en-US" sz="2400" baseline="-250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2 </a:t>
                  </a:r>
                  <a:r>
                    <a:rPr lang="en-US" sz="2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…</a:t>
                  </a:r>
                  <a:r>
                    <a:rPr lang="en-US" sz="2400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v</a:t>
                  </a:r>
                  <a:r>
                    <a:rPr lang="en-US" sz="2400" baseline="-25000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n</a:t>
                  </a:r>
                  <a:endParaRPr lang="en-US" sz="2400" baseline="-25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E39C0E35-F140-D6F7-E20F-6DAB7FB60D92}"/>
                  </a:ext>
                </a:extLst>
              </p:cNvPr>
              <p:cNvCxnSpPr>
                <a:cxnSpLocks/>
                <a:stCxn id="16" idx="3"/>
                <a:endCxn id="21" idx="1"/>
              </p:cNvCxnSpPr>
              <p:nvPr/>
            </p:nvCxnSpPr>
            <p:spPr>
              <a:xfrm flipV="1">
                <a:off x="3745404" y="4537404"/>
                <a:ext cx="574561" cy="355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D14D0103-1447-9860-A6E7-621B2CE0CD23}"/>
                  </a:ext>
                </a:extLst>
              </p:cNvPr>
              <p:cNvCxnSpPr>
                <a:cxnSpLocks/>
                <a:endCxn id="16" idx="1"/>
              </p:cNvCxnSpPr>
              <p:nvPr/>
            </p:nvCxnSpPr>
            <p:spPr>
              <a:xfrm>
                <a:off x="1534779" y="4540954"/>
                <a:ext cx="898611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DF9E9C0-5F90-A1CD-5EAB-7AAA1A62B0F8}"/>
                </a:ext>
              </a:extLst>
            </p:cNvPr>
            <p:cNvSpPr txBox="1"/>
            <p:nvPr/>
          </p:nvSpPr>
          <p:spPr>
            <a:xfrm>
              <a:off x="3792244" y="5107689"/>
              <a:ext cx="23257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Per-window feature embeddings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4490C2F-006F-6D8D-3BBF-04CC70E13473}"/>
              </a:ext>
            </a:extLst>
          </p:cNvPr>
          <p:cNvGrpSpPr/>
          <p:nvPr/>
        </p:nvGrpSpPr>
        <p:grpSpPr>
          <a:xfrm>
            <a:off x="6050164" y="2144071"/>
            <a:ext cx="3171637" cy="2162501"/>
            <a:chOff x="6050164" y="2144071"/>
            <a:chExt cx="3171637" cy="216250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70EB67C-32DA-8E37-23C8-D60FCEDFC768}"/>
                </a:ext>
              </a:extLst>
            </p:cNvPr>
            <p:cNvGrpSpPr/>
            <p:nvPr/>
          </p:nvGrpSpPr>
          <p:grpSpPr>
            <a:xfrm>
              <a:off x="6050164" y="2144071"/>
              <a:ext cx="3171637" cy="2162501"/>
              <a:chOff x="6050164" y="2144071"/>
              <a:chExt cx="3171637" cy="2162501"/>
            </a:xfrm>
          </p:grpSpPr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1AA03C62-62F8-319C-3180-CC50239572C5}"/>
                  </a:ext>
                </a:extLst>
              </p:cNvPr>
              <p:cNvSpPr/>
              <p:nvPr/>
            </p:nvSpPr>
            <p:spPr>
              <a:xfrm>
                <a:off x="8067772" y="2144071"/>
                <a:ext cx="1154029" cy="496206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Alignment loss</a:t>
                </a:r>
              </a:p>
            </p:txBody>
          </p: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32A4D093-279C-E045-D73C-3F703A5666B3}"/>
                  </a:ext>
                </a:extLst>
              </p:cNvPr>
              <p:cNvCxnSpPr>
                <a:cxnSpLocks/>
                <a:stCxn id="45" idx="3"/>
                <a:endCxn id="52" idx="1"/>
              </p:cNvCxnSpPr>
              <p:nvPr/>
            </p:nvCxnSpPr>
            <p:spPr>
              <a:xfrm>
                <a:off x="6050164" y="2376070"/>
                <a:ext cx="2017608" cy="16104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2486A446-3F64-F3C3-047C-37A28E0E074C}"/>
                  </a:ext>
                </a:extLst>
              </p:cNvPr>
              <p:cNvCxnSpPr>
                <a:cxnSpLocks/>
                <a:stCxn id="20" idx="0"/>
                <a:endCxn id="52" idx="2"/>
              </p:cNvCxnSpPr>
              <p:nvPr/>
            </p:nvCxnSpPr>
            <p:spPr>
              <a:xfrm flipV="1">
                <a:off x="8644787" y="2640277"/>
                <a:ext cx="0" cy="1666295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Elbow Connector 66">
                <a:extLst>
                  <a:ext uri="{FF2B5EF4-FFF2-40B4-BE49-F238E27FC236}">
                    <a16:creationId xmlns:a16="http://schemas.microsoft.com/office/drawing/2014/main" id="{FB219F25-EE3D-BE76-2BCC-3287989FDE48}"/>
                  </a:ext>
                </a:extLst>
              </p:cNvPr>
              <p:cNvCxnSpPr>
                <a:cxnSpLocks/>
                <a:stCxn id="52" idx="3"/>
                <a:endCxn id="9" idx="1"/>
              </p:cNvCxnSpPr>
              <p:nvPr/>
            </p:nvCxnSpPr>
            <p:spPr>
              <a:xfrm flipH="1">
                <a:off x="6816846" y="2392174"/>
                <a:ext cx="2404955" cy="1593842"/>
              </a:xfrm>
              <a:prstGeom prst="bentConnector4">
                <a:avLst>
                  <a:gd name="adj1" fmla="val -9505"/>
                  <a:gd name="adj2" fmla="val 60042"/>
                </a:avLst>
              </a:prstGeom>
              <a:ln w="19050">
                <a:solidFill>
                  <a:srgbClr val="C00000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86AE81D-8E9D-89F4-3415-E1815A752880}"/>
                </a:ext>
              </a:extLst>
            </p:cNvPr>
            <p:cNvSpPr txBox="1"/>
            <p:nvPr/>
          </p:nvSpPr>
          <p:spPr>
            <a:xfrm>
              <a:off x="6700536" y="2985261"/>
              <a:ext cx="7168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Train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DABFD75-4515-2D3E-BAAD-7BB29E407D82}"/>
              </a:ext>
            </a:extLst>
          </p:cNvPr>
          <p:cNvSpPr txBox="1"/>
          <p:nvPr/>
        </p:nvSpPr>
        <p:spPr>
          <a:xfrm>
            <a:off x="109472" y="5099687"/>
            <a:ext cx="2012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Exemplar sequence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3D10121F-E052-8928-522B-251EEEFF7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2" y="3811580"/>
            <a:ext cx="818721" cy="150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FA80BE-2B72-37AB-6E6D-61712B16DFDC}"/>
              </a:ext>
            </a:extLst>
          </p:cNvPr>
          <p:cNvSpPr txBox="1"/>
          <p:nvPr/>
        </p:nvSpPr>
        <p:spPr>
          <a:xfrm>
            <a:off x="7198863" y="1392801"/>
            <a:ext cx="2757999" cy="646331"/>
          </a:xfrm>
          <a:prstGeom prst="rect">
            <a:avLst/>
          </a:prstGeom>
          <a:solidFill>
            <a:srgbClr val="FFFD7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Connectionist temporal classification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(CTC) loss</a:t>
            </a: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D9A530-F42C-65B4-26C3-B1CA8A45C40E}"/>
              </a:ext>
            </a:extLst>
          </p:cNvPr>
          <p:cNvSpPr txBox="1"/>
          <p:nvPr/>
        </p:nvSpPr>
        <p:spPr>
          <a:xfrm>
            <a:off x="6050164" y="5072966"/>
            <a:ext cx="3337773" cy="646331"/>
          </a:xfrm>
          <a:prstGeom prst="rect">
            <a:avLst/>
          </a:prstGeom>
          <a:solidFill>
            <a:srgbClr val="FFFD78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MLP with 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+2 classification heads</a:t>
            </a:r>
          </a:p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classes + background + blank)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6FEA6A-FD5C-8801-D994-153C88E538F7}"/>
              </a:ext>
            </a:extLst>
          </p:cNvPr>
          <p:cNvSpPr txBox="1"/>
          <p:nvPr/>
        </p:nvSpPr>
        <p:spPr>
          <a:xfrm>
            <a:off x="2526191" y="5072966"/>
            <a:ext cx="1332416" cy="646331"/>
          </a:xfrm>
          <a:prstGeom prst="rect">
            <a:avLst/>
          </a:prstGeom>
          <a:solidFill>
            <a:srgbClr val="FFFD78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ConvGRU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architecture</a:t>
            </a:r>
          </a:p>
        </p:txBody>
      </p:sp>
    </p:spTree>
    <p:extLst>
      <p:ext uri="{BB962C8B-B14F-4D97-AF65-F5344CB8AC3E}">
        <p14:creationId xmlns:p14="http://schemas.microsoft.com/office/powerpoint/2010/main" val="311506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95373-2EE6-4EFC-EF50-A1CDE9334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CDC1E8-9176-FAF2-7C64-7BCFF0CC0E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AA44FD-1F03-03EF-E1C4-77A18F776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54" y="-130177"/>
            <a:ext cx="10969943" cy="1143000"/>
          </a:xfrm>
        </p:spPr>
        <p:txBody>
          <a:bodyPr/>
          <a:lstStyle/>
          <a:p>
            <a:r>
              <a:rPr lang="en-US" dirty="0"/>
              <a:t>Processing Pipeline – Inferencing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9FC58B43-7DC6-B7C7-B29A-3CCA3CAEB878}"/>
              </a:ext>
            </a:extLst>
          </p:cNvPr>
          <p:cNvGrpSpPr/>
          <p:nvPr/>
        </p:nvGrpSpPr>
        <p:grpSpPr>
          <a:xfrm>
            <a:off x="6147603" y="3860016"/>
            <a:ext cx="1312014" cy="1404000"/>
            <a:chOff x="6241871" y="2367145"/>
            <a:chExt cx="1312014" cy="1404000"/>
          </a:xfrm>
        </p:grpSpPr>
        <p:sp>
          <p:nvSpPr>
            <p:cNvPr id="9" name="Trapezoid 8">
              <a:extLst>
                <a:ext uri="{FF2B5EF4-FFF2-40B4-BE49-F238E27FC236}">
                  <a16:creationId xmlns:a16="http://schemas.microsoft.com/office/drawing/2014/main" id="{5A0B0BB9-711A-AFD4-5C05-CA584C26D0C1}"/>
                </a:ext>
              </a:extLst>
            </p:cNvPr>
            <p:cNvSpPr/>
            <p:nvPr/>
          </p:nvSpPr>
          <p:spPr>
            <a:xfrm rot="5400000">
              <a:off x="6209114" y="2565145"/>
              <a:ext cx="1404000" cy="1008000"/>
            </a:xfrm>
            <a:prstGeom prst="trapezoid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0812D1-D9BF-9DDB-0C1A-4DB8C2BC53C7}"/>
                </a:ext>
              </a:extLst>
            </p:cNvPr>
            <p:cNvSpPr txBox="1"/>
            <p:nvPr/>
          </p:nvSpPr>
          <p:spPr>
            <a:xfrm>
              <a:off x="6241871" y="2632584"/>
              <a:ext cx="13120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Phase assignment module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0ACD5CE5-621C-5B4B-79EE-8DAF25917D04}"/>
              </a:ext>
            </a:extLst>
          </p:cNvPr>
          <p:cNvGrpSpPr/>
          <p:nvPr/>
        </p:nvGrpSpPr>
        <p:grpSpPr>
          <a:xfrm>
            <a:off x="2433390" y="3860016"/>
            <a:ext cx="1312014" cy="1404000"/>
            <a:chOff x="2320265" y="2367145"/>
            <a:chExt cx="1312014" cy="1404000"/>
          </a:xfrm>
        </p:grpSpPr>
        <p:sp>
          <p:nvSpPr>
            <p:cNvPr id="15" name="Trapezoid 14">
              <a:extLst>
                <a:ext uri="{FF2B5EF4-FFF2-40B4-BE49-F238E27FC236}">
                  <a16:creationId xmlns:a16="http://schemas.microsoft.com/office/drawing/2014/main" id="{64EFE694-3B1E-5E7E-7351-3FFA3E7B35AA}"/>
                </a:ext>
              </a:extLst>
            </p:cNvPr>
            <p:cNvSpPr/>
            <p:nvPr/>
          </p:nvSpPr>
          <p:spPr>
            <a:xfrm rot="5400000">
              <a:off x="2293000" y="2565145"/>
              <a:ext cx="1404000" cy="1008000"/>
            </a:xfrm>
            <a:prstGeom prst="trapezoid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79DB101-6F97-1037-7495-443AD4745790}"/>
                </a:ext>
              </a:extLst>
            </p:cNvPr>
            <p:cNvSpPr txBox="1"/>
            <p:nvPr/>
          </p:nvSpPr>
          <p:spPr>
            <a:xfrm>
              <a:off x="2320265" y="2632584"/>
              <a:ext cx="13120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Feature extraction module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C0FE19D-0DD2-722A-CFD4-B4DCED0A1F04}"/>
              </a:ext>
            </a:extLst>
          </p:cNvPr>
          <p:cNvGrpSpPr/>
          <p:nvPr/>
        </p:nvGrpSpPr>
        <p:grpSpPr>
          <a:xfrm>
            <a:off x="9873983" y="3860016"/>
            <a:ext cx="1312014" cy="1404000"/>
            <a:chOff x="9818017" y="2367145"/>
            <a:chExt cx="1312014" cy="1404000"/>
          </a:xfrm>
        </p:grpSpPr>
        <p:sp>
          <p:nvSpPr>
            <p:cNvPr id="18" name="Trapezoid 17">
              <a:extLst>
                <a:ext uri="{FF2B5EF4-FFF2-40B4-BE49-F238E27FC236}">
                  <a16:creationId xmlns:a16="http://schemas.microsoft.com/office/drawing/2014/main" id="{F5B5F4B4-CB13-194D-02E8-FB4A2B742E40}"/>
                </a:ext>
              </a:extLst>
            </p:cNvPr>
            <p:cNvSpPr/>
            <p:nvPr/>
          </p:nvSpPr>
          <p:spPr>
            <a:xfrm rot="5400000">
              <a:off x="9772024" y="2565145"/>
              <a:ext cx="1404000" cy="1008000"/>
            </a:xfrm>
            <a:prstGeom prst="trapezoid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1C56549-D4D8-B3E6-8AC9-B7A8F1E12F4E}"/>
                </a:ext>
              </a:extLst>
            </p:cNvPr>
            <p:cNvSpPr txBox="1"/>
            <p:nvPr/>
          </p:nvSpPr>
          <p:spPr>
            <a:xfrm>
              <a:off x="9818017" y="2632584"/>
              <a:ext cx="13120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Count regression module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EFA9AEF-D6EF-B0D4-3051-33732D224DF4}"/>
              </a:ext>
            </a:extLst>
          </p:cNvPr>
          <p:cNvSpPr txBox="1"/>
          <p:nvPr/>
        </p:nvSpPr>
        <p:spPr>
          <a:xfrm>
            <a:off x="7961747" y="4306572"/>
            <a:ext cx="136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2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f</a:t>
            </a:r>
            <a:r>
              <a:rPr lang="en-US" sz="2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,…,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24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endParaRPr lang="en-US" sz="24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FD2821C-1AF0-FA8E-73A8-88A020954ECA}"/>
              </a:ext>
            </a:extLst>
          </p:cNvPr>
          <p:cNvGrpSpPr/>
          <p:nvPr/>
        </p:nvGrpSpPr>
        <p:grpSpPr>
          <a:xfrm>
            <a:off x="4319965" y="4110375"/>
            <a:ext cx="1225015" cy="999671"/>
            <a:chOff x="4615975" y="2560455"/>
            <a:chExt cx="1225015" cy="999671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1A4C7611-6687-795C-B6EC-C7FED2F0BF87}"/>
                </a:ext>
              </a:extLst>
            </p:cNvPr>
            <p:cNvSpPr/>
            <p:nvPr/>
          </p:nvSpPr>
          <p:spPr>
            <a:xfrm>
              <a:off x="4989736" y="2560455"/>
              <a:ext cx="238317" cy="997314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268DDAD4-E5E8-9A1D-8211-011EC3DC03B5}"/>
                </a:ext>
              </a:extLst>
            </p:cNvPr>
            <p:cNvSpPr/>
            <p:nvPr/>
          </p:nvSpPr>
          <p:spPr>
            <a:xfrm>
              <a:off x="5496092" y="2560455"/>
              <a:ext cx="238317" cy="997314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8ACABF4C-C2D0-0046-DBFD-FF459C501EAB}"/>
                </a:ext>
              </a:extLst>
            </p:cNvPr>
            <p:cNvSpPr/>
            <p:nvPr/>
          </p:nvSpPr>
          <p:spPr>
            <a:xfrm>
              <a:off x="4701017" y="2562812"/>
              <a:ext cx="237600" cy="997314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561CDEB-9EAF-36C1-6B0F-0949D297607F}"/>
                </a:ext>
              </a:extLst>
            </p:cNvPr>
            <p:cNvSpPr txBox="1"/>
            <p:nvPr/>
          </p:nvSpPr>
          <p:spPr>
            <a:xfrm>
              <a:off x="4615975" y="2756651"/>
              <a:ext cx="12250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v</a:t>
              </a:r>
              <a:r>
                <a:rPr lang="en-US" sz="24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v</a:t>
              </a:r>
              <a:r>
                <a:rPr lang="en-US" sz="24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</a:t>
              </a:r>
              <a:r>
                <a:rPr lang="en-US" sz="2400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  <a:endParaRPr lang="en-US" sz="2400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EF7B0DD-7956-E3BE-6671-8AADBB54E679}"/>
              </a:ext>
            </a:extLst>
          </p:cNvPr>
          <p:cNvCxnSpPr>
            <a:cxnSpLocks/>
            <a:stCxn id="16" idx="3"/>
            <a:endCxn id="21" idx="1"/>
          </p:cNvCxnSpPr>
          <p:nvPr/>
        </p:nvCxnSpPr>
        <p:spPr>
          <a:xfrm flipV="1">
            <a:off x="3745404" y="4537404"/>
            <a:ext cx="574561" cy="35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3EE7614-D258-A506-9168-0B1AD37BFBF2}"/>
              </a:ext>
            </a:extLst>
          </p:cNvPr>
          <p:cNvCxnSpPr>
            <a:cxnSpLocks/>
            <a:stCxn id="21" idx="3"/>
            <a:endCxn id="10" idx="1"/>
          </p:cNvCxnSpPr>
          <p:nvPr/>
        </p:nvCxnSpPr>
        <p:spPr>
          <a:xfrm>
            <a:off x="5544980" y="4537404"/>
            <a:ext cx="602623" cy="35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4CC6634-3ACE-DF54-8794-D46CB5F0E041}"/>
              </a:ext>
            </a:extLst>
          </p:cNvPr>
          <p:cNvCxnSpPr>
            <a:cxnSpLocks/>
            <a:stCxn id="10" idx="3"/>
            <a:endCxn id="20" idx="1"/>
          </p:cNvCxnSpPr>
          <p:nvPr/>
        </p:nvCxnSpPr>
        <p:spPr>
          <a:xfrm flipV="1">
            <a:off x="7459617" y="4537405"/>
            <a:ext cx="502130" cy="35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E78A843-1A1C-9102-CE43-83A4836FD4D8}"/>
              </a:ext>
            </a:extLst>
          </p:cNvPr>
          <p:cNvCxnSpPr>
            <a:cxnSpLocks/>
            <a:stCxn id="20" idx="3"/>
            <a:endCxn id="19" idx="1"/>
          </p:cNvCxnSpPr>
          <p:nvPr/>
        </p:nvCxnSpPr>
        <p:spPr>
          <a:xfrm>
            <a:off x="9327827" y="4537405"/>
            <a:ext cx="546156" cy="3549"/>
          </a:xfrm>
          <a:prstGeom prst="straightConnector1">
            <a:avLst/>
          </a:prstGeom>
          <a:ln w="190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F9603D05-2A9C-DE48-D124-75E5FDFB4B37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11185997" y="4537403"/>
            <a:ext cx="361838" cy="3551"/>
          </a:xfrm>
          <a:prstGeom prst="straightConnector1">
            <a:avLst/>
          </a:prstGeom>
          <a:ln w="190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88C4874C-303F-2B55-705A-718CCF429045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1534779" y="4540954"/>
            <a:ext cx="898611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3AF47465-4412-69F4-6EBE-B7B47B99D26A}"/>
              </a:ext>
            </a:extLst>
          </p:cNvPr>
          <p:cNvSpPr txBox="1"/>
          <p:nvPr/>
        </p:nvSpPr>
        <p:spPr>
          <a:xfrm>
            <a:off x="3792244" y="5107689"/>
            <a:ext cx="2325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Per-window feature embeddings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92B2439-4232-48E8-10FE-ABE94DBE89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9" t="10226" r="10934" b="9130"/>
          <a:stretch/>
        </p:blipFill>
        <p:spPr bwMode="auto">
          <a:xfrm>
            <a:off x="216053" y="4057916"/>
            <a:ext cx="1782595" cy="113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C4F1836-C05C-F0D2-2C42-C7E282256E73}"/>
              </a:ext>
            </a:extLst>
          </p:cNvPr>
          <p:cNvSpPr txBox="1"/>
          <p:nvPr/>
        </p:nvSpPr>
        <p:spPr>
          <a:xfrm>
            <a:off x="268209" y="5099687"/>
            <a:ext cx="1721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Query sequence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7C3FCBC-4021-00F4-2FD3-D82A3EF23B5C}"/>
              </a:ext>
            </a:extLst>
          </p:cNvPr>
          <p:cNvGrpSpPr/>
          <p:nvPr/>
        </p:nvGrpSpPr>
        <p:grpSpPr>
          <a:xfrm>
            <a:off x="7995095" y="1091198"/>
            <a:ext cx="4061789" cy="2596380"/>
            <a:chOff x="7961747" y="3903850"/>
            <a:chExt cx="4061789" cy="259638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81D8A30-9241-F521-6481-A4B5CECC2444}"/>
                </a:ext>
              </a:extLst>
            </p:cNvPr>
            <p:cNvSpPr txBox="1"/>
            <p:nvPr/>
          </p:nvSpPr>
          <p:spPr>
            <a:xfrm>
              <a:off x="8979046" y="3903850"/>
              <a:ext cx="2558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MLP trained with synthetic noisy data</a:t>
              </a:r>
            </a:p>
          </p:txBody>
        </p:sp>
        <p:pic>
          <p:nvPicPr>
            <p:cNvPr id="8" name="Picture 7" descr="A group of squares with numbers&#10;&#10;AI-generated content may be incorrect.">
              <a:extLst>
                <a:ext uri="{FF2B5EF4-FFF2-40B4-BE49-F238E27FC236}">
                  <a16:creationId xmlns:a16="http://schemas.microsoft.com/office/drawing/2014/main" id="{8CA4A593-EF77-789F-7541-A932BCDB8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61747" y="4557383"/>
              <a:ext cx="4061789" cy="19428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623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8A2D1-E244-4A90-3EDC-A2925AE23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8D4D3C-6B92-CAD2-E878-8BBC29E5EA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FB30A1-6A2D-5066-34FF-C51E314F4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54" y="-130177"/>
            <a:ext cx="10969943" cy="1143000"/>
          </a:xfrm>
        </p:spPr>
        <p:txBody>
          <a:bodyPr/>
          <a:lstStyle/>
          <a:p>
            <a:r>
              <a:rPr lang="en-US" dirty="0"/>
              <a:t>Processing Pipeline – Learning and Inferencing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CCDA539-DB6E-FED0-5756-DC1CBA59C14B}"/>
              </a:ext>
            </a:extLst>
          </p:cNvPr>
          <p:cNvGrpSpPr/>
          <p:nvPr/>
        </p:nvGrpSpPr>
        <p:grpSpPr>
          <a:xfrm>
            <a:off x="6147603" y="3860016"/>
            <a:ext cx="1312014" cy="1404000"/>
            <a:chOff x="6241871" y="2367145"/>
            <a:chExt cx="1312014" cy="1404000"/>
          </a:xfrm>
        </p:grpSpPr>
        <p:sp>
          <p:nvSpPr>
            <p:cNvPr id="9" name="Trapezoid 8">
              <a:extLst>
                <a:ext uri="{FF2B5EF4-FFF2-40B4-BE49-F238E27FC236}">
                  <a16:creationId xmlns:a16="http://schemas.microsoft.com/office/drawing/2014/main" id="{F404C0C2-9D50-8A98-CAF9-E13E6DFD6B57}"/>
                </a:ext>
              </a:extLst>
            </p:cNvPr>
            <p:cNvSpPr/>
            <p:nvPr/>
          </p:nvSpPr>
          <p:spPr>
            <a:xfrm rot="5400000">
              <a:off x="6209114" y="2565145"/>
              <a:ext cx="1404000" cy="1008000"/>
            </a:xfrm>
            <a:prstGeom prst="trapezoid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8863AC9-84D5-8B6A-42DD-18E66605DA74}"/>
                </a:ext>
              </a:extLst>
            </p:cNvPr>
            <p:cNvSpPr txBox="1"/>
            <p:nvPr/>
          </p:nvSpPr>
          <p:spPr>
            <a:xfrm>
              <a:off x="6241871" y="2632584"/>
              <a:ext cx="13120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Phase assignment module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38C83F7-0DB0-DE71-1F58-94002D597084}"/>
              </a:ext>
            </a:extLst>
          </p:cNvPr>
          <p:cNvGrpSpPr/>
          <p:nvPr/>
        </p:nvGrpSpPr>
        <p:grpSpPr>
          <a:xfrm>
            <a:off x="2433390" y="3860016"/>
            <a:ext cx="1312014" cy="1404000"/>
            <a:chOff x="2320265" y="2367145"/>
            <a:chExt cx="1312014" cy="1404000"/>
          </a:xfrm>
        </p:grpSpPr>
        <p:sp>
          <p:nvSpPr>
            <p:cNvPr id="15" name="Trapezoid 14">
              <a:extLst>
                <a:ext uri="{FF2B5EF4-FFF2-40B4-BE49-F238E27FC236}">
                  <a16:creationId xmlns:a16="http://schemas.microsoft.com/office/drawing/2014/main" id="{BBC88786-6E74-9B10-709B-11D26D32094D}"/>
                </a:ext>
              </a:extLst>
            </p:cNvPr>
            <p:cNvSpPr/>
            <p:nvPr/>
          </p:nvSpPr>
          <p:spPr>
            <a:xfrm rot="5400000">
              <a:off x="2293000" y="2565145"/>
              <a:ext cx="1404000" cy="1008000"/>
            </a:xfrm>
            <a:prstGeom prst="trapezoid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5B97027-4464-195F-0A4D-5D39C4F12435}"/>
                </a:ext>
              </a:extLst>
            </p:cNvPr>
            <p:cNvSpPr txBox="1"/>
            <p:nvPr/>
          </p:nvSpPr>
          <p:spPr>
            <a:xfrm>
              <a:off x="2320265" y="2632584"/>
              <a:ext cx="13120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Feature extraction module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5FA316D-BA04-8B2F-4F21-6D5E54B9E0C1}"/>
              </a:ext>
            </a:extLst>
          </p:cNvPr>
          <p:cNvGrpSpPr/>
          <p:nvPr/>
        </p:nvGrpSpPr>
        <p:grpSpPr>
          <a:xfrm>
            <a:off x="9873983" y="3860016"/>
            <a:ext cx="1312014" cy="1404000"/>
            <a:chOff x="9818017" y="2367145"/>
            <a:chExt cx="1312014" cy="1404000"/>
          </a:xfrm>
        </p:grpSpPr>
        <p:sp>
          <p:nvSpPr>
            <p:cNvPr id="18" name="Trapezoid 17">
              <a:extLst>
                <a:ext uri="{FF2B5EF4-FFF2-40B4-BE49-F238E27FC236}">
                  <a16:creationId xmlns:a16="http://schemas.microsoft.com/office/drawing/2014/main" id="{403C12A2-A8B6-F5DA-715F-F7FFEE592951}"/>
                </a:ext>
              </a:extLst>
            </p:cNvPr>
            <p:cNvSpPr/>
            <p:nvPr/>
          </p:nvSpPr>
          <p:spPr>
            <a:xfrm rot="5400000">
              <a:off x="9772024" y="2565145"/>
              <a:ext cx="1404000" cy="1008000"/>
            </a:xfrm>
            <a:prstGeom prst="trapezoid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505B5BC-6BD8-03EB-9645-BAD2ED1477F2}"/>
                </a:ext>
              </a:extLst>
            </p:cNvPr>
            <p:cNvSpPr txBox="1"/>
            <p:nvPr/>
          </p:nvSpPr>
          <p:spPr>
            <a:xfrm>
              <a:off x="9818017" y="2632584"/>
              <a:ext cx="13120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Count regression module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809CB84-32B1-DD5F-5F7B-818B50F99DB6}"/>
              </a:ext>
            </a:extLst>
          </p:cNvPr>
          <p:cNvSpPr txBox="1"/>
          <p:nvPr/>
        </p:nvSpPr>
        <p:spPr>
          <a:xfrm>
            <a:off x="7961747" y="4306572"/>
            <a:ext cx="136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2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f</a:t>
            </a:r>
            <a:r>
              <a:rPr lang="en-US" sz="2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,…,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24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endParaRPr lang="en-US" sz="24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9B61535-736B-5F6D-BF2A-3EB2D2EAF4BC}"/>
              </a:ext>
            </a:extLst>
          </p:cNvPr>
          <p:cNvGrpSpPr/>
          <p:nvPr/>
        </p:nvGrpSpPr>
        <p:grpSpPr>
          <a:xfrm>
            <a:off x="4319965" y="4110375"/>
            <a:ext cx="1225015" cy="999671"/>
            <a:chOff x="4615975" y="2560455"/>
            <a:chExt cx="1225015" cy="999671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12DB48B4-B9D2-3BE1-D5DD-AC641B02255C}"/>
                </a:ext>
              </a:extLst>
            </p:cNvPr>
            <p:cNvSpPr/>
            <p:nvPr/>
          </p:nvSpPr>
          <p:spPr>
            <a:xfrm>
              <a:off x="4989736" y="2560455"/>
              <a:ext cx="238317" cy="997314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1C2E3AA2-15A9-F955-EDAD-61B577769678}"/>
                </a:ext>
              </a:extLst>
            </p:cNvPr>
            <p:cNvSpPr/>
            <p:nvPr/>
          </p:nvSpPr>
          <p:spPr>
            <a:xfrm>
              <a:off x="5496092" y="2560455"/>
              <a:ext cx="238317" cy="997314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F7B487F-8B68-CB78-41D5-E2C5893BC126}"/>
                </a:ext>
              </a:extLst>
            </p:cNvPr>
            <p:cNvSpPr/>
            <p:nvPr/>
          </p:nvSpPr>
          <p:spPr>
            <a:xfrm>
              <a:off x="4701017" y="2562812"/>
              <a:ext cx="237600" cy="997314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8AF96E4-C34A-83F4-373D-F293666E366E}"/>
                </a:ext>
              </a:extLst>
            </p:cNvPr>
            <p:cNvSpPr txBox="1"/>
            <p:nvPr/>
          </p:nvSpPr>
          <p:spPr>
            <a:xfrm>
              <a:off x="4615975" y="2756651"/>
              <a:ext cx="12250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v</a:t>
              </a:r>
              <a:r>
                <a:rPr lang="en-US" sz="24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v</a:t>
              </a:r>
              <a:r>
                <a:rPr lang="en-US" sz="24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</a:t>
              </a:r>
              <a:r>
                <a:rPr lang="en-US" sz="2400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  <a:endParaRPr lang="en-US" sz="2400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A0AF7E4-EEFE-314A-4D94-F5820CDB2570}"/>
              </a:ext>
            </a:extLst>
          </p:cNvPr>
          <p:cNvCxnSpPr>
            <a:cxnSpLocks/>
            <a:stCxn id="16" idx="3"/>
            <a:endCxn id="21" idx="1"/>
          </p:cNvCxnSpPr>
          <p:nvPr/>
        </p:nvCxnSpPr>
        <p:spPr>
          <a:xfrm flipV="1">
            <a:off x="3745404" y="4537404"/>
            <a:ext cx="574561" cy="35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1C2BAC1-340D-209E-BF0B-3A6F17E5D0F0}"/>
              </a:ext>
            </a:extLst>
          </p:cNvPr>
          <p:cNvCxnSpPr>
            <a:cxnSpLocks/>
            <a:stCxn id="21" idx="3"/>
            <a:endCxn id="10" idx="1"/>
          </p:cNvCxnSpPr>
          <p:nvPr/>
        </p:nvCxnSpPr>
        <p:spPr>
          <a:xfrm>
            <a:off x="5544980" y="4537404"/>
            <a:ext cx="602623" cy="35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6AD9537-BBE5-8E11-376E-F1D091A831DE}"/>
              </a:ext>
            </a:extLst>
          </p:cNvPr>
          <p:cNvCxnSpPr>
            <a:cxnSpLocks/>
            <a:stCxn id="10" idx="3"/>
            <a:endCxn id="20" idx="1"/>
          </p:cNvCxnSpPr>
          <p:nvPr/>
        </p:nvCxnSpPr>
        <p:spPr>
          <a:xfrm flipV="1">
            <a:off x="7459617" y="4537405"/>
            <a:ext cx="502130" cy="35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D346A37-1C04-AC31-D9C2-1069FF868B37}"/>
              </a:ext>
            </a:extLst>
          </p:cNvPr>
          <p:cNvCxnSpPr>
            <a:cxnSpLocks/>
            <a:stCxn id="20" idx="3"/>
            <a:endCxn id="19" idx="1"/>
          </p:cNvCxnSpPr>
          <p:nvPr/>
        </p:nvCxnSpPr>
        <p:spPr>
          <a:xfrm>
            <a:off x="9327827" y="4537405"/>
            <a:ext cx="546156" cy="3549"/>
          </a:xfrm>
          <a:prstGeom prst="straightConnector1">
            <a:avLst/>
          </a:prstGeom>
          <a:ln w="190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968F8D50-F44B-1EC0-BF15-3E46AB340BC2}"/>
              </a:ext>
            </a:extLst>
          </p:cNvPr>
          <p:cNvSpPr txBox="1"/>
          <p:nvPr/>
        </p:nvSpPr>
        <p:spPr>
          <a:xfrm>
            <a:off x="2806968" y="2176015"/>
            <a:ext cx="3243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[P</a:t>
            </a:r>
            <a:r>
              <a:rPr lang="en-US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P</a:t>
            </a:r>
            <a:r>
              <a:rPr lang="en-US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,…, P</a:t>
            </a:r>
            <a:r>
              <a:rPr lang="en-US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], … , [P</a:t>
            </a:r>
            <a:r>
              <a:rPr lang="en-US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P</a:t>
            </a:r>
            <a:r>
              <a:rPr lang="en-US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,…, P</a:t>
            </a:r>
            <a:r>
              <a:rPr lang="en-US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5D9E1E5-0988-355A-A8E5-F3F70B54FC2F}"/>
              </a:ext>
            </a:extLst>
          </p:cNvPr>
          <p:cNvSpPr txBox="1"/>
          <p:nvPr/>
        </p:nvSpPr>
        <p:spPr>
          <a:xfrm>
            <a:off x="320992" y="2022127"/>
            <a:ext cx="1432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Exemplar count: </a:t>
            </a:r>
            <a:r>
              <a:rPr lang="en-US" sz="2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CB62EA1-AEA6-3AC7-E1E1-E0A2607D2F45}"/>
              </a:ext>
            </a:extLst>
          </p:cNvPr>
          <p:cNvSpPr txBox="1"/>
          <p:nvPr/>
        </p:nvSpPr>
        <p:spPr>
          <a:xfrm>
            <a:off x="3265189" y="2776178"/>
            <a:ext cx="22797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blocks of </a:t>
            </a:r>
            <a:r>
              <a:rPr lang="en-US" sz="2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phases</a:t>
            </a:r>
          </a:p>
        </p:txBody>
      </p:sp>
      <p:sp>
        <p:nvSpPr>
          <p:cNvPr id="50" name="Left Brace 49">
            <a:extLst>
              <a:ext uri="{FF2B5EF4-FFF2-40B4-BE49-F238E27FC236}">
                <a16:creationId xmlns:a16="http://schemas.microsoft.com/office/drawing/2014/main" id="{7BDC6069-5996-048D-E54C-E276644D94C3}"/>
              </a:ext>
            </a:extLst>
          </p:cNvPr>
          <p:cNvSpPr/>
          <p:nvPr/>
        </p:nvSpPr>
        <p:spPr>
          <a:xfrm rot="16200000">
            <a:off x="4297988" y="1155817"/>
            <a:ext cx="166625" cy="3007239"/>
          </a:xfrm>
          <a:prstGeom prst="leftBrace">
            <a:avLst>
              <a:gd name="adj1" fmla="val 35606"/>
              <a:gd name="adj2" fmla="val 50000"/>
            </a:avLst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07A307F3-04E7-6EDE-467E-A8269A00D076}"/>
              </a:ext>
            </a:extLst>
          </p:cNvPr>
          <p:cNvSpPr/>
          <p:nvPr/>
        </p:nvSpPr>
        <p:spPr>
          <a:xfrm>
            <a:off x="8067772" y="2144071"/>
            <a:ext cx="1154029" cy="496206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Alignment loss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DF0E0E50-DA77-E2F1-CD9A-762EAA6CD3D9}"/>
              </a:ext>
            </a:extLst>
          </p:cNvPr>
          <p:cNvCxnSpPr>
            <a:stCxn id="46" idx="3"/>
            <a:endCxn id="45" idx="1"/>
          </p:cNvCxnSpPr>
          <p:nvPr/>
        </p:nvCxnSpPr>
        <p:spPr>
          <a:xfrm>
            <a:off x="1753865" y="2376070"/>
            <a:ext cx="1053103" cy="0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6F6DDC8-0689-2CA9-DE2A-7B6762E99708}"/>
              </a:ext>
            </a:extLst>
          </p:cNvPr>
          <p:cNvCxnSpPr>
            <a:cxnSpLocks/>
            <a:stCxn id="45" idx="3"/>
            <a:endCxn id="52" idx="1"/>
          </p:cNvCxnSpPr>
          <p:nvPr/>
        </p:nvCxnSpPr>
        <p:spPr>
          <a:xfrm>
            <a:off x="6050164" y="2376070"/>
            <a:ext cx="2017608" cy="16104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3169AC8A-33D8-D6FC-443D-00B54A000B29}"/>
              </a:ext>
            </a:extLst>
          </p:cNvPr>
          <p:cNvCxnSpPr>
            <a:cxnSpLocks/>
            <a:stCxn id="20" idx="0"/>
            <a:endCxn id="52" idx="2"/>
          </p:cNvCxnSpPr>
          <p:nvPr/>
        </p:nvCxnSpPr>
        <p:spPr>
          <a:xfrm flipV="1">
            <a:off x="8644787" y="2640277"/>
            <a:ext cx="0" cy="1666295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lbow Connector 66">
            <a:extLst>
              <a:ext uri="{FF2B5EF4-FFF2-40B4-BE49-F238E27FC236}">
                <a16:creationId xmlns:a16="http://schemas.microsoft.com/office/drawing/2014/main" id="{37A73D2E-0478-F72F-3A30-0BF5093D7EFB}"/>
              </a:ext>
            </a:extLst>
          </p:cNvPr>
          <p:cNvCxnSpPr>
            <a:cxnSpLocks/>
            <a:stCxn id="52" idx="3"/>
            <a:endCxn id="9" idx="1"/>
          </p:cNvCxnSpPr>
          <p:nvPr/>
        </p:nvCxnSpPr>
        <p:spPr>
          <a:xfrm flipH="1">
            <a:off x="6816846" y="2392174"/>
            <a:ext cx="2404955" cy="1593842"/>
          </a:xfrm>
          <a:prstGeom prst="bentConnector4">
            <a:avLst>
              <a:gd name="adj1" fmla="val -9505"/>
              <a:gd name="adj2" fmla="val 60042"/>
            </a:avLst>
          </a:prstGeom>
          <a:ln w="1905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81199D47-CB0D-F91A-B462-52DFE1F0627D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11185997" y="4537403"/>
            <a:ext cx="361838" cy="3551"/>
          </a:xfrm>
          <a:prstGeom prst="straightConnector1">
            <a:avLst/>
          </a:prstGeom>
          <a:ln w="190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B3CFFF75-1456-DE5E-D1D2-3886286478A5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1534779" y="4540954"/>
            <a:ext cx="898611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096A6A9A-7E8C-B319-E69A-659563A000E2}"/>
              </a:ext>
            </a:extLst>
          </p:cNvPr>
          <p:cNvSpPr txBox="1"/>
          <p:nvPr/>
        </p:nvSpPr>
        <p:spPr>
          <a:xfrm>
            <a:off x="3792244" y="5107689"/>
            <a:ext cx="2325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Per-window feature embeddings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6FE4CE6-AF54-C475-89B1-CD2D96736A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9" t="10226" r="10934" b="9130"/>
          <a:stretch/>
        </p:blipFill>
        <p:spPr bwMode="auto">
          <a:xfrm>
            <a:off x="216053" y="4057916"/>
            <a:ext cx="1782595" cy="113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C7276B-E9D7-EBED-BBD2-1278A1BFD4DB}"/>
              </a:ext>
            </a:extLst>
          </p:cNvPr>
          <p:cNvSpPr txBox="1"/>
          <p:nvPr/>
        </p:nvSpPr>
        <p:spPr>
          <a:xfrm>
            <a:off x="6700536" y="2985261"/>
            <a:ext cx="7168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Train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3DD2161-B27F-A7E9-192F-8C14B6F18FC6}"/>
              </a:ext>
            </a:extLst>
          </p:cNvPr>
          <p:cNvGrpSpPr/>
          <p:nvPr/>
        </p:nvGrpSpPr>
        <p:grpSpPr>
          <a:xfrm>
            <a:off x="3375777" y="4796215"/>
            <a:ext cx="8307821" cy="1972143"/>
            <a:chOff x="3375777" y="4778070"/>
            <a:chExt cx="8307821" cy="2003863"/>
          </a:xfrm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C31DBB18-35F1-2BCA-F067-037A281D6C62}"/>
                </a:ext>
              </a:extLst>
            </p:cNvPr>
            <p:cNvSpPr/>
            <p:nvPr/>
          </p:nvSpPr>
          <p:spPr>
            <a:xfrm>
              <a:off x="8370268" y="5583468"/>
              <a:ext cx="3313330" cy="11984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C13F240E-B64E-EFA1-2350-8137FF0B75E4}"/>
                </a:ext>
              </a:extLst>
            </p:cNvPr>
            <p:cNvGrpSpPr/>
            <p:nvPr/>
          </p:nvGrpSpPr>
          <p:grpSpPr>
            <a:xfrm>
              <a:off x="8531879" y="5583468"/>
              <a:ext cx="3151719" cy="1015663"/>
              <a:chOff x="8213954" y="5424357"/>
              <a:chExt cx="3151719" cy="1015663"/>
            </a:xfrm>
          </p:grpSpPr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5A53C1CC-60B0-A206-9904-04B8A201E15F}"/>
                  </a:ext>
                </a:extLst>
              </p:cNvPr>
              <p:cNvSpPr txBox="1"/>
              <p:nvPr/>
            </p:nvSpPr>
            <p:spPr>
              <a:xfrm>
                <a:off x="8816577" y="5424357"/>
                <a:ext cx="2549096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Learning &amp; inferencing</a:t>
                </a:r>
              </a:p>
              <a:p>
                <a:pPr algn="l"/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Learning only</a:t>
                </a:r>
              </a:p>
              <a:p>
                <a:pPr algn="l"/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Inferencing only</a:t>
                </a:r>
              </a:p>
            </p:txBody>
          </p:sp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D66519C6-988E-DA47-C78C-D218FD363C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13954" y="5648090"/>
                <a:ext cx="602623" cy="355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AADCA4A9-2048-8EBD-B2E9-C050DC37E1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14318" y="5945032"/>
                <a:ext cx="602623" cy="3550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id="{ED82723B-5308-C1AD-8A4E-2D8FAE383B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14318" y="6245921"/>
                <a:ext cx="602623" cy="3550"/>
              </a:xfrm>
              <a:prstGeom prst="straightConnector1">
                <a:avLst/>
              </a:prstGeom>
              <a:ln w="19050"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Graphic 5" descr="Snowflake with solid fill">
              <a:extLst>
                <a:ext uri="{FF2B5EF4-FFF2-40B4-BE49-F238E27FC236}">
                  <a16:creationId xmlns:a16="http://schemas.microsoft.com/office/drawing/2014/main" id="{9E2DEC21-99D5-4255-95E5-EA11FCD2EAB6}"/>
                </a:ext>
              </a:extLst>
            </p:cNvPr>
            <p:cNvSpPr/>
            <p:nvPr/>
          </p:nvSpPr>
          <p:spPr>
            <a:xfrm>
              <a:off x="3375777" y="4842045"/>
              <a:ext cx="296855" cy="331965"/>
            </a:xfrm>
            <a:custGeom>
              <a:avLst/>
              <a:gdLst>
                <a:gd name="connsiteX0" fmla="*/ 337171 w 342988"/>
                <a:gd name="connsiteY0" fmla="*/ 278821 h 392543"/>
                <a:gd name="connsiteX1" fmla="*/ 311194 w 342988"/>
                <a:gd name="connsiteY1" fmla="*/ 263812 h 392543"/>
                <a:gd name="connsiteX2" fmla="*/ 331398 w 342988"/>
                <a:gd name="connsiteY2" fmla="*/ 258617 h 392543"/>
                <a:gd name="connsiteX3" fmla="*/ 339480 w 342988"/>
                <a:gd name="connsiteY3" fmla="*/ 244762 h 392543"/>
                <a:gd name="connsiteX4" fmla="*/ 325625 w 342988"/>
                <a:gd name="connsiteY4" fmla="*/ 236681 h 392543"/>
                <a:gd name="connsiteX5" fmla="*/ 282908 w 342988"/>
                <a:gd name="connsiteY5" fmla="*/ 248226 h 392543"/>
                <a:gd name="connsiteX6" fmla="*/ 266167 w 342988"/>
                <a:gd name="connsiteY6" fmla="*/ 238412 h 392543"/>
                <a:gd name="connsiteX7" fmla="*/ 318121 w 342988"/>
                <a:gd name="connsiteY7" fmla="*/ 224558 h 392543"/>
                <a:gd name="connsiteX8" fmla="*/ 326203 w 342988"/>
                <a:gd name="connsiteY8" fmla="*/ 210703 h 392543"/>
                <a:gd name="connsiteX9" fmla="*/ 312348 w 342988"/>
                <a:gd name="connsiteY9" fmla="*/ 202622 h 392543"/>
                <a:gd name="connsiteX10" fmla="*/ 237880 w 342988"/>
                <a:gd name="connsiteY10" fmla="*/ 222249 h 392543"/>
                <a:gd name="connsiteX11" fmla="*/ 215944 w 342988"/>
                <a:gd name="connsiteY11" fmla="*/ 209549 h 392543"/>
                <a:gd name="connsiteX12" fmla="*/ 217676 w 342988"/>
                <a:gd name="connsiteY12" fmla="*/ 197426 h 392543"/>
                <a:gd name="connsiteX13" fmla="*/ 215944 w 342988"/>
                <a:gd name="connsiteY13" fmla="*/ 185304 h 392543"/>
                <a:gd name="connsiteX14" fmla="*/ 237880 w 342988"/>
                <a:gd name="connsiteY14" fmla="*/ 172604 h 392543"/>
                <a:gd name="connsiteX15" fmla="*/ 312348 w 342988"/>
                <a:gd name="connsiteY15" fmla="*/ 192231 h 392543"/>
                <a:gd name="connsiteX16" fmla="*/ 315235 w 342988"/>
                <a:gd name="connsiteY16" fmla="*/ 192808 h 392543"/>
                <a:gd name="connsiteX17" fmla="*/ 326203 w 342988"/>
                <a:gd name="connsiteY17" fmla="*/ 184149 h 392543"/>
                <a:gd name="connsiteX18" fmla="*/ 318121 w 342988"/>
                <a:gd name="connsiteY18" fmla="*/ 170295 h 392543"/>
                <a:gd name="connsiteX19" fmla="*/ 266167 w 342988"/>
                <a:gd name="connsiteY19" fmla="*/ 156440 h 392543"/>
                <a:gd name="connsiteX20" fmla="*/ 282908 w 342988"/>
                <a:gd name="connsiteY20" fmla="*/ 146627 h 392543"/>
                <a:gd name="connsiteX21" fmla="*/ 325625 w 342988"/>
                <a:gd name="connsiteY21" fmla="*/ 158172 h 392543"/>
                <a:gd name="connsiteX22" fmla="*/ 328512 w 342988"/>
                <a:gd name="connsiteY22" fmla="*/ 158749 h 392543"/>
                <a:gd name="connsiteX23" fmla="*/ 339480 w 342988"/>
                <a:gd name="connsiteY23" fmla="*/ 150090 h 392543"/>
                <a:gd name="connsiteX24" fmla="*/ 331398 w 342988"/>
                <a:gd name="connsiteY24" fmla="*/ 136236 h 392543"/>
                <a:gd name="connsiteX25" fmla="*/ 311194 w 342988"/>
                <a:gd name="connsiteY25" fmla="*/ 131040 h 392543"/>
                <a:gd name="connsiteX26" fmla="*/ 337171 w 342988"/>
                <a:gd name="connsiteY26" fmla="*/ 116031 h 392543"/>
                <a:gd name="connsiteX27" fmla="*/ 341212 w 342988"/>
                <a:gd name="connsiteY27" fmla="*/ 100445 h 392543"/>
                <a:gd name="connsiteX28" fmla="*/ 325625 w 342988"/>
                <a:gd name="connsiteY28" fmla="*/ 96404 h 392543"/>
                <a:gd name="connsiteX29" fmla="*/ 299648 w 342988"/>
                <a:gd name="connsiteY29" fmla="*/ 111413 h 392543"/>
                <a:gd name="connsiteX30" fmla="*/ 304844 w 342988"/>
                <a:gd name="connsiteY30" fmla="*/ 91209 h 392543"/>
                <a:gd name="connsiteX31" fmla="*/ 296762 w 342988"/>
                <a:gd name="connsiteY31" fmla="*/ 77354 h 392543"/>
                <a:gd name="connsiteX32" fmla="*/ 282908 w 342988"/>
                <a:gd name="connsiteY32" fmla="*/ 85436 h 392543"/>
                <a:gd name="connsiteX33" fmla="*/ 271362 w 342988"/>
                <a:gd name="connsiteY33" fmla="*/ 128154 h 392543"/>
                <a:gd name="connsiteX34" fmla="*/ 254621 w 342988"/>
                <a:gd name="connsiteY34" fmla="*/ 137967 h 392543"/>
                <a:gd name="connsiteX35" fmla="*/ 268476 w 342988"/>
                <a:gd name="connsiteY35" fmla="*/ 86013 h 392543"/>
                <a:gd name="connsiteX36" fmla="*/ 260394 w 342988"/>
                <a:gd name="connsiteY36" fmla="*/ 72159 h 392543"/>
                <a:gd name="connsiteX37" fmla="*/ 246540 w 342988"/>
                <a:gd name="connsiteY37" fmla="*/ 80241 h 392543"/>
                <a:gd name="connsiteX38" fmla="*/ 226912 w 342988"/>
                <a:gd name="connsiteY38" fmla="*/ 154708 h 392543"/>
                <a:gd name="connsiteX39" fmla="*/ 204976 w 342988"/>
                <a:gd name="connsiteY39" fmla="*/ 167408 h 392543"/>
                <a:gd name="connsiteX40" fmla="*/ 183617 w 342988"/>
                <a:gd name="connsiteY40" fmla="*/ 155286 h 392543"/>
                <a:gd name="connsiteX41" fmla="*/ 183617 w 342988"/>
                <a:gd name="connsiteY41" fmla="*/ 129886 h 392543"/>
                <a:gd name="connsiteX42" fmla="*/ 237880 w 342988"/>
                <a:gd name="connsiteY42" fmla="*/ 75622 h 392543"/>
                <a:gd name="connsiteX43" fmla="*/ 237880 w 342988"/>
                <a:gd name="connsiteY43" fmla="*/ 59459 h 392543"/>
                <a:gd name="connsiteX44" fmla="*/ 221717 w 342988"/>
                <a:gd name="connsiteY44" fmla="*/ 59459 h 392543"/>
                <a:gd name="connsiteX45" fmla="*/ 183040 w 342988"/>
                <a:gd name="connsiteY45" fmla="*/ 93518 h 392543"/>
                <a:gd name="connsiteX46" fmla="*/ 183040 w 342988"/>
                <a:gd name="connsiteY46" fmla="*/ 74468 h 392543"/>
                <a:gd name="connsiteX47" fmla="*/ 214212 w 342988"/>
                <a:gd name="connsiteY47" fmla="*/ 43295 h 392543"/>
                <a:gd name="connsiteX48" fmla="*/ 214212 w 342988"/>
                <a:gd name="connsiteY48" fmla="*/ 27132 h 392543"/>
                <a:gd name="connsiteX49" fmla="*/ 198049 w 342988"/>
                <a:gd name="connsiteY49" fmla="*/ 27132 h 392543"/>
                <a:gd name="connsiteX50" fmla="*/ 183040 w 342988"/>
                <a:gd name="connsiteY50" fmla="*/ 41563 h 392543"/>
                <a:gd name="connsiteX51" fmla="*/ 183040 w 342988"/>
                <a:gd name="connsiteY51" fmla="*/ 11545 h 392543"/>
                <a:gd name="connsiteX52" fmla="*/ 171494 w 342988"/>
                <a:gd name="connsiteY52" fmla="*/ 0 h 392543"/>
                <a:gd name="connsiteX53" fmla="*/ 159949 w 342988"/>
                <a:gd name="connsiteY53" fmla="*/ 11545 h 392543"/>
                <a:gd name="connsiteX54" fmla="*/ 159949 w 342988"/>
                <a:gd name="connsiteY54" fmla="*/ 41563 h 392543"/>
                <a:gd name="connsiteX55" fmla="*/ 144940 w 342988"/>
                <a:gd name="connsiteY55" fmla="*/ 26554 h 392543"/>
                <a:gd name="connsiteX56" fmla="*/ 128776 w 342988"/>
                <a:gd name="connsiteY56" fmla="*/ 26554 h 392543"/>
                <a:gd name="connsiteX57" fmla="*/ 128776 w 342988"/>
                <a:gd name="connsiteY57" fmla="*/ 42718 h 392543"/>
                <a:gd name="connsiteX58" fmla="*/ 159949 w 342988"/>
                <a:gd name="connsiteY58" fmla="*/ 73891 h 392543"/>
                <a:gd name="connsiteX59" fmla="*/ 159949 w 342988"/>
                <a:gd name="connsiteY59" fmla="*/ 92940 h 392543"/>
                <a:gd name="connsiteX60" fmla="*/ 121849 w 342988"/>
                <a:gd name="connsiteY60" fmla="*/ 54841 h 392543"/>
                <a:gd name="connsiteX61" fmla="*/ 105686 w 342988"/>
                <a:gd name="connsiteY61" fmla="*/ 54841 h 392543"/>
                <a:gd name="connsiteX62" fmla="*/ 105686 w 342988"/>
                <a:gd name="connsiteY62" fmla="*/ 71004 h 392543"/>
                <a:gd name="connsiteX63" fmla="*/ 159949 w 342988"/>
                <a:gd name="connsiteY63" fmla="*/ 125268 h 392543"/>
                <a:gd name="connsiteX64" fmla="*/ 159949 w 342988"/>
                <a:gd name="connsiteY64" fmla="*/ 150667 h 392543"/>
                <a:gd name="connsiteX65" fmla="*/ 138590 w 342988"/>
                <a:gd name="connsiteY65" fmla="*/ 162790 h 392543"/>
                <a:gd name="connsiteX66" fmla="*/ 116654 w 342988"/>
                <a:gd name="connsiteY66" fmla="*/ 150090 h 392543"/>
                <a:gd name="connsiteX67" fmla="*/ 96449 w 342988"/>
                <a:gd name="connsiteY67" fmla="*/ 76777 h 392543"/>
                <a:gd name="connsiteX68" fmla="*/ 82595 w 342988"/>
                <a:gd name="connsiteY68" fmla="*/ 68695 h 392543"/>
                <a:gd name="connsiteX69" fmla="*/ 74513 w 342988"/>
                <a:gd name="connsiteY69" fmla="*/ 82550 h 392543"/>
                <a:gd name="connsiteX70" fmla="*/ 88368 w 342988"/>
                <a:gd name="connsiteY70" fmla="*/ 134504 h 392543"/>
                <a:gd name="connsiteX71" fmla="*/ 71627 w 342988"/>
                <a:gd name="connsiteY71" fmla="*/ 124690 h 392543"/>
                <a:gd name="connsiteX72" fmla="*/ 60081 w 342988"/>
                <a:gd name="connsiteY72" fmla="*/ 81972 h 392543"/>
                <a:gd name="connsiteX73" fmla="*/ 46227 w 342988"/>
                <a:gd name="connsiteY73" fmla="*/ 73891 h 392543"/>
                <a:gd name="connsiteX74" fmla="*/ 38145 w 342988"/>
                <a:gd name="connsiteY74" fmla="*/ 87745 h 392543"/>
                <a:gd name="connsiteX75" fmla="*/ 43341 w 342988"/>
                <a:gd name="connsiteY75" fmla="*/ 107949 h 392543"/>
                <a:gd name="connsiteX76" fmla="*/ 17363 w 342988"/>
                <a:gd name="connsiteY76" fmla="*/ 92940 h 392543"/>
                <a:gd name="connsiteX77" fmla="*/ 1777 w 342988"/>
                <a:gd name="connsiteY77" fmla="*/ 96981 h 392543"/>
                <a:gd name="connsiteX78" fmla="*/ 5818 w 342988"/>
                <a:gd name="connsiteY78" fmla="*/ 112568 h 392543"/>
                <a:gd name="connsiteX79" fmla="*/ 31795 w 342988"/>
                <a:gd name="connsiteY79" fmla="*/ 127577 h 392543"/>
                <a:gd name="connsiteX80" fmla="*/ 11591 w 342988"/>
                <a:gd name="connsiteY80" fmla="*/ 132772 h 392543"/>
                <a:gd name="connsiteX81" fmla="*/ 3509 w 342988"/>
                <a:gd name="connsiteY81" fmla="*/ 146627 h 392543"/>
                <a:gd name="connsiteX82" fmla="*/ 14477 w 342988"/>
                <a:gd name="connsiteY82" fmla="*/ 155286 h 392543"/>
                <a:gd name="connsiteX83" fmla="*/ 17363 w 342988"/>
                <a:gd name="connsiteY83" fmla="*/ 154708 h 392543"/>
                <a:gd name="connsiteX84" fmla="*/ 60081 w 342988"/>
                <a:gd name="connsiteY84" fmla="*/ 143163 h 392543"/>
                <a:gd name="connsiteX85" fmla="*/ 76822 w 342988"/>
                <a:gd name="connsiteY85" fmla="*/ 152977 h 392543"/>
                <a:gd name="connsiteX86" fmla="*/ 24868 w 342988"/>
                <a:gd name="connsiteY86" fmla="*/ 166831 h 392543"/>
                <a:gd name="connsiteX87" fmla="*/ 16786 w 342988"/>
                <a:gd name="connsiteY87" fmla="*/ 180685 h 392543"/>
                <a:gd name="connsiteX88" fmla="*/ 27754 w 342988"/>
                <a:gd name="connsiteY88" fmla="*/ 189344 h 392543"/>
                <a:gd name="connsiteX89" fmla="*/ 30641 w 342988"/>
                <a:gd name="connsiteY89" fmla="*/ 188767 h 392543"/>
                <a:gd name="connsiteX90" fmla="*/ 105108 w 342988"/>
                <a:gd name="connsiteY90" fmla="*/ 169140 h 392543"/>
                <a:gd name="connsiteX91" fmla="*/ 127045 w 342988"/>
                <a:gd name="connsiteY91" fmla="*/ 181840 h 392543"/>
                <a:gd name="connsiteX92" fmla="*/ 125313 w 342988"/>
                <a:gd name="connsiteY92" fmla="*/ 196272 h 392543"/>
                <a:gd name="connsiteX93" fmla="*/ 127045 w 342988"/>
                <a:gd name="connsiteY93" fmla="*/ 208394 h 392543"/>
                <a:gd name="connsiteX94" fmla="*/ 105108 w 342988"/>
                <a:gd name="connsiteY94" fmla="*/ 221094 h 392543"/>
                <a:gd name="connsiteX95" fmla="*/ 30641 w 342988"/>
                <a:gd name="connsiteY95" fmla="*/ 201467 h 392543"/>
                <a:gd name="connsiteX96" fmla="*/ 16786 w 342988"/>
                <a:gd name="connsiteY96" fmla="*/ 209549 h 392543"/>
                <a:gd name="connsiteX97" fmla="*/ 24868 w 342988"/>
                <a:gd name="connsiteY97" fmla="*/ 223403 h 392543"/>
                <a:gd name="connsiteX98" fmla="*/ 76822 w 342988"/>
                <a:gd name="connsiteY98" fmla="*/ 237258 h 392543"/>
                <a:gd name="connsiteX99" fmla="*/ 60081 w 342988"/>
                <a:gd name="connsiteY99" fmla="*/ 247071 h 392543"/>
                <a:gd name="connsiteX100" fmla="*/ 17363 w 342988"/>
                <a:gd name="connsiteY100" fmla="*/ 235526 h 392543"/>
                <a:gd name="connsiteX101" fmla="*/ 3509 w 342988"/>
                <a:gd name="connsiteY101" fmla="*/ 243608 h 392543"/>
                <a:gd name="connsiteX102" fmla="*/ 11591 w 342988"/>
                <a:gd name="connsiteY102" fmla="*/ 257462 h 392543"/>
                <a:gd name="connsiteX103" fmla="*/ 31795 w 342988"/>
                <a:gd name="connsiteY103" fmla="*/ 262658 h 392543"/>
                <a:gd name="connsiteX104" fmla="*/ 5818 w 342988"/>
                <a:gd name="connsiteY104" fmla="*/ 277667 h 392543"/>
                <a:gd name="connsiteX105" fmla="*/ 1777 w 342988"/>
                <a:gd name="connsiteY105" fmla="*/ 293253 h 392543"/>
                <a:gd name="connsiteX106" fmla="*/ 11591 w 342988"/>
                <a:gd name="connsiteY106" fmla="*/ 299026 h 392543"/>
                <a:gd name="connsiteX107" fmla="*/ 17363 w 342988"/>
                <a:gd name="connsiteY107" fmla="*/ 297294 h 392543"/>
                <a:gd name="connsiteX108" fmla="*/ 43341 w 342988"/>
                <a:gd name="connsiteY108" fmla="*/ 282285 h 392543"/>
                <a:gd name="connsiteX109" fmla="*/ 38145 w 342988"/>
                <a:gd name="connsiteY109" fmla="*/ 302489 h 392543"/>
                <a:gd name="connsiteX110" fmla="*/ 46227 w 342988"/>
                <a:gd name="connsiteY110" fmla="*/ 316344 h 392543"/>
                <a:gd name="connsiteX111" fmla="*/ 49113 w 342988"/>
                <a:gd name="connsiteY111" fmla="*/ 316921 h 392543"/>
                <a:gd name="connsiteX112" fmla="*/ 60081 w 342988"/>
                <a:gd name="connsiteY112" fmla="*/ 308262 h 392543"/>
                <a:gd name="connsiteX113" fmla="*/ 71627 w 342988"/>
                <a:gd name="connsiteY113" fmla="*/ 265544 h 392543"/>
                <a:gd name="connsiteX114" fmla="*/ 88368 w 342988"/>
                <a:gd name="connsiteY114" fmla="*/ 255731 h 392543"/>
                <a:gd name="connsiteX115" fmla="*/ 74513 w 342988"/>
                <a:gd name="connsiteY115" fmla="*/ 307685 h 392543"/>
                <a:gd name="connsiteX116" fmla="*/ 82595 w 342988"/>
                <a:gd name="connsiteY116" fmla="*/ 321539 h 392543"/>
                <a:gd name="connsiteX117" fmla="*/ 85481 w 342988"/>
                <a:gd name="connsiteY117" fmla="*/ 322117 h 392543"/>
                <a:gd name="connsiteX118" fmla="*/ 96449 w 342988"/>
                <a:gd name="connsiteY118" fmla="*/ 313458 h 392543"/>
                <a:gd name="connsiteX119" fmla="*/ 116077 w 342988"/>
                <a:gd name="connsiteY119" fmla="*/ 238990 h 392543"/>
                <a:gd name="connsiteX120" fmla="*/ 138013 w 342988"/>
                <a:gd name="connsiteY120" fmla="*/ 226290 h 392543"/>
                <a:gd name="connsiteX121" fmla="*/ 159372 w 342988"/>
                <a:gd name="connsiteY121" fmla="*/ 238412 h 392543"/>
                <a:gd name="connsiteX122" fmla="*/ 159372 w 342988"/>
                <a:gd name="connsiteY122" fmla="*/ 263812 h 392543"/>
                <a:gd name="connsiteX123" fmla="*/ 105108 w 342988"/>
                <a:gd name="connsiteY123" fmla="*/ 318076 h 392543"/>
                <a:gd name="connsiteX124" fmla="*/ 105108 w 342988"/>
                <a:gd name="connsiteY124" fmla="*/ 334239 h 392543"/>
                <a:gd name="connsiteX125" fmla="*/ 121272 w 342988"/>
                <a:gd name="connsiteY125" fmla="*/ 334239 h 392543"/>
                <a:gd name="connsiteX126" fmla="*/ 159372 w 342988"/>
                <a:gd name="connsiteY126" fmla="*/ 296139 h 392543"/>
                <a:gd name="connsiteX127" fmla="*/ 159372 w 342988"/>
                <a:gd name="connsiteY127" fmla="*/ 315189 h 392543"/>
                <a:gd name="connsiteX128" fmla="*/ 128199 w 342988"/>
                <a:gd name="connsiteY128" fmla="*/ 346362 h 392543"/>
                <a:gd name="connsiteX129" fmla="*/ 128199 w 342988"/>
                <a:gd name="connsiteY129" fmla="*/ 362525 h 392543"/>
                <a:gd name="connsiteX130" fmla="*/ 144363 w 342988"/>
                <a:gd name="connsiteY130" fmla="*/ 362525 h 392543"/>
                <a:gd name="connsiteX131" fmla="*/ 159372 w 342988"/>
                <a:gd name="connsiteY131" fmla="*/ 347516 h 392543"/>
                <a:gd name="connsiteX132" fmla="*/ 159372 w 342988"/>
                <a:gd name="connsiteY132" fmla="*/ 380998 h 392543"/>
                <a:gd name="connsiteX133" fmla="*/ 170917 w 342988"/>
                <a:gd name="connsiteY133" fmla="*/ 392543 h 392543"/>
                <a:gd name="connsiteX134" fmla="*/ 182463 w 342988"/>
                <a:gd name="connsiteY134" fmla="*/ 380998 h 392543"/>
                <a:gd name="connsiteX135" fmla="*/ 182463 w 342988"/>
                <a:gd name="connsiteY135" fmla="*/ 350980 h 392543"/>
                <a:gd name="connsiteX136" fmla="*/ 197472 w 342988"/>
                <a:gd name="connsiteY136" fmla="*/ 365989 h 392543"/>
                <a:gd name="connsiteX137" fmla="*/ 206131 w 342988"/>
                <a:gd name="connsiteY137" fmla="*/ 369453 h 392543"/>
                <a:gd name="connsiteX138" fmla="*/ 214212 w 342988"/>
                <a:gd name="connsiteY138" fmla="*/ 365989 h 392543"/>
                <a:gd name="connsiteX139" fmla="*/ 214212 w 342988"/>
                <a:gd name="connsiteY139" fmla="*/ 349826 h 392543"/>
                <a:gd name="connsiteX140" fmla="*/ 183040 w 342988"/>
                <a:gd name="connsiteY140" fmla="*/ 318653 h 392543"/>
                <a:gd name="connsiteX141" fmla="*/ 183040 w 342988"/>
                <a:gd name="connsiteY141" fmla="*/ 299603 h 392543"/>
                <a:gd name="connsiteX142" fmla="*/ 221140 w 342988"/>
                <a:gd name="connsiteY142" fmla="*/ 337703 h 392543"/>
                <a:gd name="connsiteX143" fmla="*/ 229221 w 342988"/>
                <a:gd name="connsiteY143" fmla="*/ 340589 h 392543"/>
                <a:gd name="connsiteX144" fmla="*/ 237303 w 342988"/>
                <a:gd name="connsiteY144" fmla="*/ 337126 h 392543"/>
                <a:gd name="connsiteX145" fmla="*/ 237303 w 342988"/>
                <a:gd name="connsiteY145" fmla="*/ 320962 h 392543"/>
                <a:gd name="connsiteX146" fmla="*/ 183040 w 342988"/>
                <a:gd name="connsiteY146" fmla="*/ 266699 h 392543"/>
                <a:gd name="connsiteX147" fmla="*/ 183040 w 342988"/>
                <a:gd name="connsiteY147" fmla="*/ 241299 h 392543"/>
                <a:gd name="connsiteX148" fmla="*/ 204399 w 342988"/>
                <a:gd name="connsiteY148" fmla="*/ 229176 h 392543"/>
                <a:gd name="connsiteX149" fmla="*/ 226335 w 342988"/>
                <a:gd name="connsiteY149" fmla="*/ 241876 h 392543"/>
                <a:gd name="connsiteX150" fmla="*/ 246540 w 342988"/>
                <a:gd name="connsiteY150" fmla="*/ 315767 h 392543"/>
                <a:gd name="connsiteX151" fmla="*/ 257508 w 342988"/>
                <a:gd name="connsiteY151" fmla="*/ 324426 h 392543"/>
                <a:gd name="connsiteX152" fmla="*/ 260394 w 342988"/>
                <a:gd name="connsiteY152" fmla="*/ 323848 h 392543"/>
                <a:gd name="connsiteX153" fmla="*/ 268476 w 342988"/>
                <a:gd name="connsiteY153" fmla="*/ 309994 h 392543"/>
                <a:gd name="connsiteX154" fmla="*/ 254621 w 342988"/>
                <a:gd name="connsiteY154" fmla="*/ 258040 h 392543"/>
                <a:gd name="connsiteX155" fmla="*/ 271362 w 342988"/>
                <a:gd name="connsiteY155" fmla="*/ 267853 h 392543"/>
                <a:gd name="connsiteX156" fmla="*/ 282908 w 342988"/>
                <a:gd name="connsiteY156" fmla="*/ 310571 h 392543"/>
                <a:gd name="connsiteX157" fmla="*/ 293876 w 342988"/>
                <a:gd name="connsiteY157" fmla="*/ 319230 h 392543"/>
                <a:gd name="connsiteX158" fmla="*/ 296762 w 342988"/>
                <a:gd name="connsiteY158" fmla="*/ 318653 h 392543"/>
                <a:gd name="connsiteX159" fmla="*/ 304844 w 342988"/>
                <a:gd name="connsiteY159" fmla="*/ 304798 h 392543"/>
                <a:gd name="connsiteX160" fmla="*/ 299648 w 342988"/>
                <a:gd name="connsiteY160" fmla="*/ 284594 h 392543"/>
                <a:gd name="connsiteX161" fmla="*/ 325625 w 342988"/>
                <a:gd name="connsiteY161" fmla="*/ 299603 h 392543"/>
                <a:gd name="connsiteX162" fmla="*/ 331398 w 342988"/>
                <a:gd name="connsiteY162" fmla="*/ 301335 h 392543"/>
                <a:gd name="connsiteX163" fmla="*/ 341212 w 342988"/>
                <a:gd name="connsiteY163" fmla="*/ 295562 h 392543"/>
                <a:gd name="connsiteX164" fmla="*/ 337171 w 342988"/>
                <a:gd name="connsiteY164" fmla="*/ 278821 h 392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</a:cxnLst>
              <a:rect l="l" t="t" r="r" b="b"/>
              <a:pathLst>
                <a:path w="342988" h="392543">
                  <a:moveTo>
                    <a:pt x="337171" y="278821"/>
                  </a:moveTo>
                  <a:lnTo>
                    <a:pt x="311194" y="263812"/>
                  </a:lnTo>
                  <a:lnTo>
                    <a:pt x="331398" y="258617"/>
                  </a:lnTo>
                  <a:cubicBezTo>
                    <a:pt x="337748" y="256885"/>
                    <a:pt x="341212" y="250535"/>
                    <a:pt x="339480" y="244762"/>
                  </a:cubicBezTo>
                  <a:cubicBezTo>
                    <a:pt x="337748" y="238990"/>
                    <a:pt x="331398" y="234949"/>
                    <a:pt x="325625" y="236681"/>
                  </a:cubicBezTo>
                  <a:lnTo>
                    <a:pt x="282908" y="248226"/>
                  </a:lnTo>
                  <a:lnTo>
                    <a:pt x="266167" y="238412"/>
                  </a:lnTo>
                  <a:lnTo>
                    <a:pt x="318121" y="224558"/>
                  </a:lnTo>
                  <a:cubicBezTo>
                    <a:pt x="324471" y="222826"/>
                    <a:pt x="327935" y="216476"/>
                    <a:pt x="326203" y="210703"/>
                  </a:cubicBezTo>
                  <a:cubicBezTo>
                    <a:pt x="324471" y="204931"/>
                    <a:pt x="318121" y="200890"/>
                    <a:pt x="312348" y="202622"/>
                  </a:cubicBezTo>
                  <a:lnTo>
                    <a:pt x="237880" y="222249"/>
                  </a:lnTo>
                  <a:lnTo>
                    <a:pt x="215944" y="209549"/>
                  </a:lnTo>
                  <a:cubicBezTo>
                    <a:pt x="217099" y="205508"/>
                    <a:pt x="217676" y="201467"/>
                    <a:pt x="217676" y="197426"/>
                  </a:cubicBezTo>
                  <a:cubicBezTo>
                    <a:pt x="217676" y="193385"/>
                    <a:pt x="217099" y="188767"/>
                    <a:pt x="215944" y="185304"/>
                  </a:cubicBezTo>
                  <a:lnTo>
                    <a:pt x="237880" y="172604"/>
                  </a:lnTo>
                  <a:lnTo>
                    <a:pt x="312348" y="192231"/>
                  </a:lnTo>
                  <a:cubicBezTo>
                    <a:pt x="313503" y="192231"/>
                    <a:pt x="314080" y="192808"/>
                    <a:pt x="315235" y="192808"/>
                  </a:cubicBezTo>
                  <a:cubicBezTo>
                    <a:pt x="320430" y="192808"/>
                    <a:pt x="325048" y="189344"/>
                    <a:pt x="326203" y="184149"/>
                  </a:cubicBezTo>
                  <a:cubicBezTo>
                    <a:pt x="327935" y="177799"/>
                    <a:pt x="324471" y="171449"/>
                    <a:pt x="318121" y="170295"/>
                  </a:cubicBezTo>
                  <a:lnTo>
                    <a:pt x="266167" y="156440"/>
                  </a:lnTo>
                  <a:lnTo>
                    <a:pt x="282908" y="146627"/>
                  </a:lnTo>
                  <a:lnTo>
                    <a:pt x="325625" y="158172"/>
                  </a:lnTo>
                  <a:cubicBezTo>
                    <a:pt x="326780" y="158172"/>
                    <a:pt x="327357" y="158749"/>
                    <a:pt x="328512" y="158749"/>
                  </a:cubicBezTo>
                  <a:cubicBezTo>
                    <a:pt x="333707" y="158749"/>
                    <a:pt x="338325" y="155286"/>
                    <a:pt x="339480" y="150090"/>
                  </a:cubicBezTo>
                  <a:cubicBezTo>
                    <a:pt x="341212" y="143740"/>
                    <a:pt x="337748" y="137390"/>
                    <a:pt x="331398" y="136236"/>
                  </a:cubicBezTo>
                  <a:lnTo>
                    <a:pt x="311194" y="131040"/>
                  </a:lnTo>
                  <a:lnTo>
                    <a:pt x="337171" y="116031"/>
                  </a:lnTo>
                  <a:cubicBezTo>
                    <a:pt x="342944" y="112568"/>
                    <a:pt x="344675" y="105640"/>
                    <a:pt x="341212" y="100445"/>
                  </a:cubicBezTo>
                  <a:cubicBezTo>
                    <a:pt x="337748" y="94672"/>
                    <a:pt x="330821" y="92940"/>
                    <a:pt x="325625" y="96404"/>
                  </a:cubicBezTo>
                  <a:lnTo>
                    <a:pt x="299648" y="111413"/>
                  </a:lnTo>
                  <a:lnTo>
                    <a:pt x="304844" y="91209"/>
                  </a:lnTo>
                  <a:cubicBezTo>
                    <a:pt x="306576" y="84859"/>
                    <a:pt x="303112" y="78509"/>
                    <a:pt x="296762" y="77354"/>
                  </a:cubicBezTo>
                  <a:cubicBezTo>
                    <a:pt x="290412" y="75622"/>
                    <a:pt x="284062" y="79086"/>
                    <a:pt x="282908" y="85436"/>
                  </a:cubicBezTo>
                  <a:lnTo>
                    <a:pt x="271362" y="128154"/>
                  </a:lnTo>
                  <a:lnTo>
                    <a:pt x="254621" y="137967"/>
                  </a:lnTo>
                  <a:lnTo>
                    <a:pt x="268476" y="86013"/>
                  </a:lnTo>
                  <a:cubicBezTo>
                    <a:pt x="270208" y="79663"/>
                    <a:pt x="266744" y="73313"/>
                    <a:pt x="260394" y="72159"/>
                  </a:cubicBezTo>
                  <a:cubicBezTo>
                    <a:pt x="254044" y="70427"/>
                    <a:pt x="247694" y="73891"/>
                    <a:pt x="246540" y="80241"/>
                  </a:cubicBezTo>
                  <a:lnTo>
                    <a:pt x="226912" y="154708"/>
                  </a:lnTo>
                  <a:lnTo>
                    <a:pt x="204976" y="167408"/>
                  </a:lnTo>
                  <a:cubicBezTo>
                    <a:pt x="199203" y="161636"/>
                    <a:pt x="191699" y="157017"/>
                    <a:pt x="183617" y="155286"/>
                  </a:cubicBezTo>
                  <a:lnTo>
                    <a:pt x="183617" y="129886"/>
                  </a:lnTo>
                  <a:lnTo>
                    <a:pt x="237880" y="75622"/>
                  </a:lnTo>
                  <a:cubicBezTo>
                    <a:pt x="242499" y="71004"/>
                    <a:pt x="242499" y="64077"/>
                    <a:pt x="237880" y="59459"/>
                  </a:cubicBezTo>
                  <a:cubicBezTo>
                    <a:pt x="233262" y="54841"/>
                    <a:pt x="226335" y="54841"/>
                    <a:pt x="221717" y="59459"/>
                  </a:cubicBezTo>
                  <a:lnTo>
                    <a:pt x="183040" y="93518"/>
                  </a:lnTo>
                  <a:lnTo>
                    <a:pt x="183040" y="74468"/>
                  </a:lnTo>
                  <a:lnTo>
                    <a:pt x="214212" y="43295"/>
                  </a:lnTo>
                  <a:cubicBezTo>
                    <a:pt x="218831" y="38677"/>
                    <a:pt x="218831" y="31750"/>
                    <a:pt x="214212" y="27132"/>
                  </a:cubicBezTo>
                  <a:cubicBezTo>
                    <a:pt x="209594" y="22514"/>
                    <a:pt x="202667" y="22514"/>
                    <a:pt x="198049" y="27132"/>
                  </a:cubicBezTo>
                  <a:lnTo>
                    <a:pt x="183040" y="41563"/>
                  </a:lnTo>
                  <a:lnTo>
                    <a:pt x="183040" y="11545"/>
                  </a:lnTo>
                  <a:cubicBezTo>
                    <a:pt x="183040" y="5195"/>
                    <a:pt x="177844" y="0"/>
                    <a:pt x="171494" y="0"/>
                  </a:cubicBezTo>
                  <a:cubicBezTo>
                    <a:pt x="165145" y="0"/>
                    <a:pt x="159949" y="5195"/>
                    <a:pt x="159949" y="11545"/>
                  </a:cubicBezTo>
                  <a:lnTo>
                    <a:pt x="159949" y="41563"/>
                  </a:lnTo>
                  <a:lnTo>
                    <a:pt x="144940" y="26554"/>
                  </a:lnTo>
                  <a:cubicBezTo>
                    <a:pt x="140322" y="21936"/>
                    <a:pt x="133395" y="21936"/>
                    <a:pt x="128776" y="26554"/>
                  </a:cubicBezTo>
                  <a:cubicBezTo>
                    <a:pt x="124158" y="31173"/>
                    <a:pt x="124158" y="38100"/>
                    <a:pt x="128776" y="42718"/>
                  </a:cubicBezTo>
                  <a:lnTo>
                    <a:pt x="159949" y="73891"/>
                  </a:lnTo>
                  <a:lnTo>
                    <a:pt x="159949" y="92940"/>
                  </a:lnTo>
                  <a:lnTo>
                    <a:pt x="121849" y="54841"/>
                  </a:lnTo>
                  <a:cubicBezTo>
                    <a:pt x="117231" y="50222"/>
                    <a:pt x="110304" y="50222"/>
                    <a:pt x="105686" y="54841"/>
                  </a:cubicBezTo>
                  <a:cubicBezTo>
                    <a:pt x="101068" y="59459"/>
                    <a:pt x="101068" y="66386"/>
                    <a:pt x="105686" y="71004"/>
                  </a:cubicBezTo>
                  <a:lnTo>
                    <a:pt x="159949" y="125268"/>
                  </a:lnTo>
                  <a:lnTo>
                    <a:pt x="159949" y="150667"/>
                  </a:lnTo>
                  <a:cubicBezTo>
                    <a:pt x="151867" y="152977"/>
                    <a:pt x="144363" y="157017"/>
                    <a:pt x="138590" y="162790"/>
                  </a:cubicBezTo>
                  <a:lnTo>
                    <a:pt x="116654" y="150090"/>
                  </a:lnTo>
                  <a:lnTo>
                    <a:pt x="96449" y="76777"/>
                  </a:lnTo>
                  <a:cubicBezTo>
                    <a:pt x="94718" y="70427"/>
                    <a:pt x="88368" y="66963"/>
                    <a:pt x="82595" y="68695"/>
                  </a:cubicBezTo>
                  <a:cubicBezTo>
                    <a:pt x="76245" y="70427"/>
                    <a:pt x="72781" y="76777"/>
                    <a:pt x="74513" y="82550"/>
                  </a:cubicBezTo>
                  <a:lnTo>
                    <a:pt x="88368" y="134504"/>
                  </a:lnTo>
                  <a:lnTo>
                    <a:pt x="71627" y="124690"/>
                  </a:lnTo>
                  <a:lnTo>
                    <a:pt x="60081" y="81972"/>
                  </a:lnTo>
                  <a:cubicBezTo>
                    <a:pt x="58350" y="75622"/>
                    <a:pt x="52000" y="72159"/>
                    <a:pt x="46227" y="73891"/>
                  </a:cubicBezTo>
                  <a:cubicBezTo>
                    <a:pt x="39877" y="75622"/>
                    <a:pt x="36413" y="81972"/>
                    <a:pt x="38145" y="87745"/>
                  </a:cubicBezTo>
                  <a:lnTo>
                    <a:pt x="43341" y="107949"/>
                  </a:lnTo>
                  <a:lnTo>
                    <a:pt x="17363" y="92940"/>
                  </a:lnTo>
                  <a:cubicBezTo>
                    <a:pt x="11591" y="89477"/>
                    <a:pt x="4663" y="91786"/>
                    <a:pt x="1777" y="96981"/>
                  </a:cubicBezTo>
                  <a:cubicBezTo>
                    <a:pt x="-1686" y="102754"/>
                    <a:pt x="623" y="109681"/>
                    <a:pt x="5818" y="112568"/>
                  </a:cubicBezTo>
                  <a:lnTo>
                    <a:pt x="31795" y="127577"/>
                  </a:lnTo>
                  <a:lnTo>
                    <a:pt x="11591" y="132772"/>
                  </a:lnTo>
                  <a:cubicBezTo>
                    <a:pt x="5241" y="134504"/>
                    <a:pt x="1777" y="140854"/>
                    <a:pt x="3509" y="146627"/>
                  </a:cubicBezTo>
                  <a:cubicBezTo>
                    <a:pt x="4663" y="151822"/>
                    <a:pt x="9282" y="155286"/>
                    <a:pt x="14477" y="155286"/>
                  </a:cubicBezTo>
                  <a:cubicBezTo>
                    <a:pt x="15632" y="155286"/>
                    <a:pt x="16209" y="155286"/>
                    <a:pt x="17363" y="154708"/>
                  </a:cubicBezTo>
                  <a:lnTo>
                    <a:pt x="60081" y="143163"/>
                  </a:lnTo>
                  <a:lnTo>
                    <a:pt x="76822" y="152977"/>
                  </a:lnTo>
                  <a:lnTo>
                    <a:pt x="24868" y="166831"/>
                  </a:lnTo>
                  <a:cubicBezTo>
                    <a:pt x="18518" y="168563"/>
                    <a:pt x="15054" y="174913"/>
                    <a:pt x="16786" y="180685"/>
                  </a:cubicBezTo>
                  <a:cubicBezTo>
                    <a:pt x="17941" y="185881"/>
                    <a:pt x="22559" y="189344"/>
                    <a:pt x="27754" y="189344"/>
                  </a:cubicBezTo>
                  <a:cubicBezTo>
                    <a:pt x="28909" y="189344"/>
                    <a:pt x="29486" y="189344"/>
                    <a:pt x="30641" y="188767"/>
                  </a:cubicBezTo>
                  <a:lnTo>
                    <a:pt x="105108" y="169140"/>
                  </a:lnTo>
                  <a:lnTo>
                    <a:pt x="127045" y="181840"/>
                  </a:lnTo>
                  <a:cubicBezTo>
                    <a:pt x="125890" y="187613"/>
                    <a:pt x="125313" y="192231"/>
                    <a:pt x="125313" y="196272"/>
                  </a:cubicBezTo>
                  <a:cubicBezTo>
                    <a:pt x="125313" y="200313"/>
                    <a:pt x="125890" y="204931"/>
                    <a:pt x="127045" y="208394"/>
                  </a:cubicBezTo>
                  <a:lnTo>
                    <a:pt x="105108" y="221094"/>
                  </a:lnTo>
                  <a:lnTo>
                    <a:pt x="30641" y="201467"/>
                  </a:lnTo>
                  <a:cubicBezTo>
                    <a:pt x="24291" y="199735"/>
                    <a:pt x="17941" y="203199"/>
                    <a:pt x="16786" y="209549"/>
                  </a:cubicBezTo>
                  <a:cubicBezTo>
                    <a:pt x="15632" y="215899"/>
                    <a:pt x="18518" y="222249"/>
                    <a:pt x="24868" y="223403"/>
                  </a:cubicBezTo>
                  <a:lnTo>
                    <a:pt x="76822" y="237258"/>
                  </a:lnTo>
                  <a:lnTo>
                    <a:pt x="60081" y="247071"/>
                  </a:lnTo>
                  <a:lnTo>
                    <a:pt x="17363" y="235526"/>
                  </a:lnTo>
                  <a:cubicBezTo>
                    <a:pt x="11013" y="233794"/>
                    <a:pt x="4663" y="237258"/>
                    <a:pt x="3509" y="243608"/>
                  </a:cubicBezTo>
                  <a:cubicBezTo>
                    <a:pt x="2354" y="249958"/>
                    <a:pt x="5241" y="256308"/>
                    <a:pt x="11591" y="257462"/>
                  </a:cubicBezTo>
                  <a:lnTo>
                    <a:pt x="31795" y="262658"/>
                  </a:lnTo>
                  <a:lnTo>
                    <a:pt x="5818" y="277667"/>
                  </a:lnTo>
                  <a:cubicBezTo>
                    <a:pt x="45" y="281130"/>
                    <a:pt x="-1686" y="288058"/>
                    <a:pt x="1777" y="293253"/>
                  </a:cubicBezTo>
                  <a:cubicBezTo>
                    <a:pt x="4086" y="296717"/>
                    <a:pt x="7550" y="299026"/>
                    <a:pt x="11591" y="299026"/>
                  </a:cubicBezTo>
                  <a:cubicBezTo>
                    <a:pt x="13323" y="299026"/>
                    <a:pt x="15632" y="298448"/>
                    <a:pt x="17363" y="297294"/>
                  </a:cubicBezTo>
                  <a:lnTo>
                    <a:pt x="43341" y="282285"/>
                  </a:lnTo>
                  <a:lnTo>
                    <a:pt x="38145" y="302489"/>
                  </a:lnTo>
                  <a:cubicBezTo>
                    <a:pt x="36413" y="308839"/>
                    <a:pt x="39877" y="315189"/>
                    <a:pt x="46227" y="316344"/>
                  </a:cubicBezTo>
                  <a:cubicBezTo>
                    <a:pt x="47381" y="316344"/>
                    <a:pt x="47959" y="316921"/>
                    <a:pt x="49113" y="316921"/>
                  </a:cubicBezTo>
                  <a:cubicBezTo>
                    <a:pt x="54309" y="316921"/>
                    <a:pt x="58927" y="313458"/>
                    <a:pt x="60081" y="308262"/>
                  </a:cubicBezTo>
                  <a:lnTo>
                    <a:pt x="71627" y="265544"/>
                  </a:lnTo>
                  <a:lnTo>
                    <a:pt x="88368" y="255731"/>
                  </a:lnTo>
                  <a:lnTo>
                    <a:pt x="74513" y="307685"/>
                  </a:lnTo>
                  <a:cubicBezTo>
                    <a:pt x="72781" y="314035"/>
                    <a:pt x="76245" y="320385"/>
                    <a:pt x="82595" y="321539"/>
                  </a:cubicBezTo>
                  <a:cubicBezTo>
                    <a:pt x="83749" y="321539"/>
                    <a:pt x="84327" y="322117"/>
                    <a:pt x="85481" y="322117"/>
                  </a:cubicBezTo>
                  <a:cubicBezTo>
                    <a:pt x="90677" y="322117"/>
                    <a:pt x="95295" y="318653"/>
                    <a:pt x="96449" y="313458"/>
                  </a:cubicBezTo>
                  <a:lnTo>
                    <a:pt x="116077" y="238990"/>
                  </a:lnTo>
                  <a:lnTo>
                    <a:pt x="138013" y="226290"/>
                  </a:lnTo>
                  <a:cubicBezTo>
                    <a:pt x="143786" y="232062"/>
                    <a:pt x="151290" y="236681"/>
                    <a:pt x="159372" y="238412"/>
                  </a:cubicBezTo>
                  <a:lnTo>
                    <a:pt x="159372" y="263812"/>
                  </a:lnTo>
                  <a:lnTo>
                    <a:pt x="105108" y="318076"/>
                  </a:lnTo>
                  <a:cubicBezTo>
                    <a:pt x="100490" y="322694"/>
                    <a:pt x="100490" y="329621"/>
                    <a:pt x="105108" y="334239"/>
                  </a:cubicBezTo>
                  <a:cubicBezTo>
                    <a:pt x="109727" y="338857"/>
                    <a:pt x="116654" y="338857"/>
                    <a:pt x="121272" y="334239"/>
                  </a:cubicBezTo>
                  <a:lnTo>
                    <a:pt x="159372" y="296139"/>
                  </a:lnTo>
                  <a:lnTo>
                    <a:pt x="159372" y="315189"/>
                  </a:lnTo>
                  <a:lnTo>
                    <a:pt x="128199" y="346362"/>
                  </a:lnTo>
                  <a:cubicBezTo>
                    <a:pt x="123581" y="350980"/>
                    <a:pt x="123581" y="357907"/>
                    <a:pt x="128199" y="362525"/>
                  </a:cubicBezTo>
                  <a:cubicBezTo>
                    <a:pt x="132817" y="367144"/>
                    <a:pt x="139745" y="367144"/>
                    <a:pt x="144363" y="362525"/>
                  </a:cubicBezTo>
                  <a:lnTo>
                    <a:pt x="159372" y="347516"/>
                  </a:lnTo>
                  <a:lnTo>
                    <a:pt x="159372" y="380998"/>
                  </a:lnTo>
                  <a:cubicBezTo>
                    <a:pt x="159372" y="387348"/>
                    <a:pt x="164567" y="392543"/>
                    <a:pt x="170917" y="392543"/>
                  </a:cubicBezTo>
                  <a:cubicBezTo>
                    <a:pt x="177267" y="392543"/>
                    <a:pt x="182463" y="387348"/>
                    <a:pt x="182463" y="380998"/>
                  </a:cubicBezTo>
                  <a:lnTo>
                    <a:pt x="182463" y="350980"/>
                  </a:lnTo>
                  <a:lnTo>
                    <a:pt x="197472" y="365989"/>
                  </a:lnTo>
                  <a:cubicBezTo>
                    <a:pt x="200358" y="368298"/>
                    <a:pt x="203244" y="369453"/>
                    <a:pt x="206131" y="369453"/>
                  </a:cubicBezTo>
                  <a:cubicBezTo>
                    <a:pt x="209017" y="369453"/>
                    <a:pt x="211903" y="368298"/>
                    <a:pt x="214212" y="365989"/>
                  </a:cubicBezTo>
                  <a:cubicBezTo>
                    <a:pt x="218831" y="361371"/>
                    <a:pt x="218831" y="354444"/>
                    <a:pt x="214212" y="349826"/>
                  </a:cubicBezTo>
                  <a:lnTo>
                    <a:pt x="183040" y="318653"/>
                  </a:lnTo>
                  <a:lnTo>
                    <a:pt x="183040" y="299603"/>
                  </a:lnTo>
                  <a:lnTo>
                    <a:pt x="221140" y="337703"/>
                  </a:lnTo>
                  <a:cubicBezTo>
                    <a:pt x="223449" y="339435"/>
                    <a:pt x="226335" y="340589"/>
                    <a:pt x="229221" y="340589"/>
                  </a:cubicBezTo>
                  <a:cubicBezTo>
                    <a:pt x="232108" y="340589"/>
                    <a:pt x="234994" y="339435"/>
                    <a:pt x="237303" y="337126"/>
                  </a:cubicBezTo>
                  <a:cubicBezTo>
                    <a:pt x="241921" y="332507"/>
                    <a:pt x="241921" y="325580"/>
                    <a:pt x="237303" y="320962"/>
                  </a:cubicBezTo>
                  <a:lnTo>
                    <a:pt x="183040" y="266699"/>
                  </a:lnTo>
                  <a:lnTo>
                    <a:pt x="183040" y="241299"/>
                  </a:lnTo>
                  <a:cubicBezTo>
                    <a:pt x="191122" y="238990"/>
                    <a:pt x="198626" y="234949"/>
                    <a:pt x="204399" y="229176"/>
                  </a:cubicBezTo>
                  <a:lnTo>
                    <a:pt x="226335" y="241876"/>
                  </a:lnTo>
                  <a:lnTo>
                    <a:pt x="246540" y="315767"/>
                  </a:lnTo>
                  <a:cubicBezTo>
                    <a:pt x="247694" y="320962"/>
                    <a:pt x="252312" y="324426"/>
                    <a:pt x="257508" y="324426"/>
                  </a:cubicBezTo>
                  <a:cubicBezTo>
                    <a:pt x="258662" y="324426"/>
                    <a:pt x="259239" y="324426"/>
                    <a:pt x="260394" y="323848"/>
                  </a:cubicBezTo>
                  <a:cubicBezTo>
                    <a:pt x="266744" y="322117"/>
                    <a:pt x="270208" y="315767"/>
                    <a:pt x="268476" y="309994"/>
                  </a:cubicBezTo>
                  <a:lnTo>
                    <a:pt x="254621" y="258040"/>
                  </a:lnTo>
                  <a:lnTo>
                    <a:pt x="271362" y="267853"/>
                  </a:lnTo>
                  <a:lnTo>
                    <a:pt x="282908" y="310571"/>
                  </a:lnTo>
                  <a:cubicBezTo>
                    <a:pt x="284062" y="315767"/>
                    <a:pt x="288680" y="319230"/>
                    <a:pt x="293876" y="319230"/>
                  </a:cubicBezTo>
                  <a:cubicBezTo>
                    <a:pt x="295030" y="319230"/>
                    <a:pt x="295607" y="319230"/>
                    <a:pt x="296762" y="318653"/>
                  </a:cubicBezTo>
                  <a:cubicBezTo>
                    <a:pt x="303112" y="316921"/>
                    <a:pt x="306576" y="310571"/>
                    <a:pt x="304844" y="304798"/>
                  </a:cubicBezTo>
                  <a:lnTo>
                    <a:pt x="299648" y="284594"/>
                  </a:lnTo>
                  <a:lnTo>
                    <a:pt x="325625" y="299603"/>
                  </a:lnTo>
                  <a:cubicBezTo>
                    <a:pt x="327357" y="300758"/>
                    <a:pt x="329666" y="301335"/>
                    <a:pt x="331398" y="301335"/>
                  </a:cubicBezTo>
                  <a:cubicBezTo>
                    <a:pt x="335439" y="301335"/>
                    <a:pt x="339480" y="299026"/>
                    <a:pt x="341212" y="295562"/>
                  </a:cubicBezTo>
                  <a:cubicBezTo>
                    <a:pt x="344675" y="288635"/>
                    <a:pt x="342944" y="281708"/>
                    <a:pt x="337171" y="278821"/>
                  </a:cubicBezTo>
                  <a:close/>
                </a:path>
              </a:pathLst>
            </a:custGeom>
            <a:solidFill>
              <a:srgbClr val="0096FF"/>
            </a:solidFill>
            <a:ln w="5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Graphic 5" descr="Snowflake with solid fill">
              <a:extLst>
                <a:ext uri="{FF2B5EF4-FFF2-40B4-BE49-F238E27FC236}">
                  <a16:creationId xmlns:a16="http://schemas.microsoft.com/office/drawing/2014/main" id="{EA7903F0-8CD1-48BE-57B6-A10D4C20CED9}"/>
                </a:ext>
              </a:extLst>
            </p:cNvPr>
            <p:cNvSpPr/>
            <p:nvPr/>
          </p:nvSpPr>
          <p:spPr>
            <a:xfrm>
              <a:off x="10889142" y="4778070"/>
              <a:ext cx="296855" cy="331965"/>
            </a:xfrm>
            <a:custGeom>
              <a:avLst/>
              <a:gdLst>
                <a:gd name="connsiteX0" fmla="*/ 337171 w 342988"/>
                <a:gd name="connsiteY0" fmla="*/ 278821 h 392543"/>
                <a:gd name="connsiteX1" fmla="*/ 311194 w 342988"/>
                <a:gd name="connsiteY1" fmla="*/ 263812 h 392543"/>
                <a:gd name="connsiteX2" fmla="*/ 331398 w 342988"/>
                <a:gd name="connsiteY2" fmla="*/ 258617 h 392543"/>
                <a:gd name="connsiteX3" fmla="*/ 339480 w 342988"/>
                <a:gd name="connsiteY3" fmla="*/ 244762 h 392543"/>
                <a:gd name="connsiteX4" fmla="*/ 325625 w 342988"/>
                <a:gd name="connsiteY4" fmla="*/ 236681 h 392543"/>
                <a:gd name="connsiteX5" fmla="*/ 282908 w 342988"/>
                <a:gd name="connsiteY5" fmla="*/ 248226 h 392543"/>
                <a:gd name="connsiteX6" fmla="*/ 266167 w 342988"/>
                <a:gd name="connsiteY6" fmla="*/ 238412 h 392543"/>
                <a:gd name="connsiteX7" fmla="*/ 318121 w 342988"/>
                <a:gd name="connsiteY7" fmla="*/ 224558 h 392543"/>
                <a:gd name="connsiteX8" fmla="*/ 326203 w 342988"/>
                <a:gd name="connsiteY8" fmla="*/ 210703 h 392543"/>
                <a:gd name="connsiteX9" fmla="*/ 312348 w 342988"/>
                <a:gd name="connsiteY9" fmla="*/ 202622 h 392543"/>
                <a:gd name="connsiteX10" fmla="*/ 237880 w 342988"/>
                <a:gd name="connsiteY10" fmla="*/ 222249 h 392543"/>
                <a:gd name="connsiteX11" fmla="*/ 215944 w 342988"/>
                <a:gd name="connsiteY11" fmla="*/ 209549 h 392543"/>
                <a:gd name="connsiteX12" fmla="*/ 217676 w 342988"/>
                <a:gd name="connsiteY12" fmla="*/ 197426 h 392543"/>
                <a:gd name="connsiteX13" fmla="*/ 215944 w 342988"/>
                <a:gd name="connsiteY13" fmla="*/ 185304 h 392543"/>
                <a:gd name="connsiteX14" fmla="*/ 237880 w 342988"/>
                <a:gd name="connsiteY14" fmla="*/ 172604 h 392543"/>
                <a:gd name="connsiteX15" fmla="*/ 312348 w 342988"/>
                <a:gd name="connsiteY15" fmla="*/ 192231 h 392543"/>
                <a:gd name="connsiteX16" fmla="*/ 315235 w 342988"/>
                <a:gd name="connsiteY16" fmla="*/ 192808 h 392543"/>
                <a:gd name="connsiteX17" fmla="*/ 326203 w 342988"/>
                <a:gd name="connsiteY17" fmla="*/ 184149 h 392543"/>
                <a:gd name="connsiteX18" fmla="*/ 318121 w 342988"/>
                <a:gd name="connsiteY18" fmla="*/ 170295 h 392543"/>
                <a:gd name="connsiteX19" fmla="*/ 266167 w 342988"/>
                <a:gd name="connsiteY19" fmla="*/ 156440 h 392543"/>
                <a:gd name="connsiteX20" fmla="*/ 282908 w 342988"/>
                <a:gd name="connsiteY20" fmla="*/ 146627 h 392543"/>
                <a:gd name="connsiteX21" fmla="*/ 325625 w 342988"/>
                <a:gd name="connsiteY21" fmla="*/ 158172 h 392543"/>
                <a:gd name="connsiteX22" fmla="*/ 328512 w 342988"/>
                <a:gd name="connsiteY22" fmla="*/ 158749 h 392543"/>
                <a:gd name="connsiteX23" fmla="*/ 339480 w 342988"/>
                <a:gd name="connsiteY23" fmla="*/ 150090 h 392543"/>
                <a:gd name="connsiteX24" fmla="*/ 331398 w 342988"/>
                <a:gd name="connsiteY24" fmla="*/ 136236 h 392543"/>
                <a:gd name="connsiteX25" fmla="*/ 311194 w 342988"/>
                <a:gd name="connsiteY25" fmla="*/ 131040 h 392543"/>
                <a:gd name="connsiteX26" fmla="*/ 337171 w 342988"/>
                <a:gd name="connsiteY26" fmla="*/ 116031 h 392543"/>
                <a:gd name="connsiteX27" fmla="*/ 341212 w 342988"/>
                <a:gd name="connsiteY27" fmla="*/ 100445 h 392543"/>
                <a:gd name="connsiteX28" fmla="*/ 325625 w 342988"/>
                <a:gd name="connsiteY28" fmla="*/ 96404 h 392543"/>
                <a:gd name="connsiteX29" fmla="*/ 299648 w 342988"/>
                <a:gd name="connsiteY29" fmla="*/ 111413 h 392543"/>
                <a:gd name="connsiteX30" fmla="*/ 304844 w 342988"/>
                <a:gd name="connsiteY30" fmla="*/ 91209 h 392543"/>
                <a:gd name="connsiteX31" fmla="*/ 296762 w 342988"/>
                <a:gd name="connsiteY31" fmla="*/ 77354 h 392543"/>
                <a:gd name="connsiteX32" fmla="*/ 282908 w 342988"/>
                <a:gd name="connsiteY32" fmla="*/ 85436 h 392543"/>
                <a:gd name="connsiteX33" fmla="*/ 271362 w 342988"/>
                <a:gd name="connsiteY33" fmla="*/ 128154 h 392543"/>
                <a:gd name="connsiteX34" fmla="*/ 254621 w 342988"/>
                <a:gd name="connsiteY34" fmla="*/ 137967 h 392543"/>
                <a:gd name="connsiteX35" fmla="*/ 268476 w 342988"/>
                <a:gd name="connsiteY35" fmla="*/ 86013 h 392543"/>
                <a:gd name="connsiteX36" fmla="*/ 260394 w 342988"/>
                <a:gd name="connsiteY36" fmla="*/ 72159 h 392543"/>
                <a:gd name="connsiteX37" fmla="*/ 246540 w 342988"/>
                <a:gd name="connsiteY37" fmla="*/ 80241 h 392543"/>
                <a:gd name="connsiteX38" fmla="*/ 226912 w 342988"/>
                <a:gd name="connsiteY38" fmla="*/ 154708 h 392543"/>
                <a:gd name="connsiteX39" fmla="*/ 204976 w 342988"/>
                <a:gd name="connsiteY39" fmla="*/ 167408 h 392543"/>
                <a:gd name="connsiteX40" fmla="*/ 183617 w 342988"/>
                <a:gd name="connsiteY40" fmla="*/ 155286 h 392543"/>
                <a:gd name="connsiteX41" fmla="*/ 183617 w 342988"/>
                <a:gd name="connsiteY41" fmla="*/ 129886 h 392543"/>
                <a:gd name="connsiteX42" fmla="*/ 237880 w 342988"/>
                <a:gd name="connsiteY42" fmla="*/ 75622 h 392543"/>
                <a:gd name="connsiteX43" fmla="*/ 237880 w 342988"/>
                <a:gd name="connsiteY43" fmla="*/ 59459 h 392543"/>
                <a:gd name="connsiteX44" fmla="*/ 221717 w 342988"/>
                <a:gd name="connsiteY44" fmla="*/ 59459 h 392543"/>
                <a:gd name="connsiteX45" fmla="*/ 183040 w 342988"/>
                <a:gd name="connsiteY45" fmla="*/ 93518 h 392543"/>
                <a:gd name="connsiteX46" fmla="*/ 183040 w 342988"/>
                <a:gd name="connsiteY46" fmla="*/ 74468 h 392543"/>
                <a:gd name="connsiteX47" fmla="*/ 214212 w 342988"/>
                <a:gd name="connsiteY47" fmla="*/ 43295 h 392543"/>
                <a:gd name="connsiteX48" fmla="*/ 214212 w 342988"/>
                <a:gd name="connsiteY48" fmla="*/ 27132 h 392543"/>
                <a:gd name="connsiteX49" fmla="*/ 198049 w 342988"/>
                <a:gd name="connsiteY49" fmla="*/ 27132 h 392543"/>
                <a:gd name="connsiteX50" fmla="*/ 183040 w 342988"/>
                <a:gd name="connsiteY50" fmla="*/ 41563 h 392543"/>
                <a:gd name="connsiteX51" fmla="*/ 183040 w 342988"/>
                <a:gd name="connsiteY51" fmla="*/ 11545 h 392543"/>
                <a:gd name="connsiteX52" fmla="*/ 171494 w 342988"/>
                <a:gd name="connsiteY52" fmla="*/ 0 h 392543"/>
                <a:gd name="connsiteX53" fmla="*/ 159949 w 342988"/>
                <a:gd name="connsiteY53" fmla="*/ 11545 h 392543"/>
                <a:gd name="connsiteX54" fmla="*/ 159949 w 342988"/>
                <a:gd name="connsiteY54" fmla="*/ 41563 h 392543"/>
                <a:gd name="connsiteX55" fmla="*/ 144940 w 342988"/>
                <a:gd name="connsiteY55" fmla="*/ 26554 h 392543"/>
                <a:gd name="connsiteX56" fmla="*/ 128776 w 342988"/>
                <a:gd name="connsiteY56" fmla="*/ 26554 h 392543"/>
                <a:gd name="connsiteX57" fmla="*/ 128776 w 342988"/>
                <a:gd name="connsiteY57" fmla="*/ 42718 h 392543"/>
                <a:gd name="connsiteX58" fmla="*/ 159949 w 342988"/>
                <a:gd name="connsiteY58" fmla="*/ 73891 h 392543"/>
                <a:gd name="connsiteX59" fmla="*/ 159949 w 342988"/>
                <a:gd name="connsiteY59" fmla="*/ 92940 h 392543"/>
                <a:gd name="connsiteX60" fmla="*/ 121849 w 342988"/>
                <a:gd name="connsiteY60" fmla="*/ 54841 h 392543"/>
                <a:gd name="connsiteX61" fmla="*/ 105686 w 342988"/>
                <a:gd name="connsiteY61" fmla="*/ 54841 h 392543"/>
                <a:gd name="connsiteX62" fmla="*/ 105686 w 342988"/>
                <a:gd name="connsiteY62" fmla="*/ 71004 h 392543"/>
                <a:gd name="connsiteX63" fmla="*/ 159949 w 342988"/>
                <a:gd name="connsiteY63" fmla="*/ 125268 h 392543"/>
                <a:gd name="connsiteX64" fmla="*/ 159949 w 342988"/>
                <a:gd name="connsiteY64" fmla="*/ 150667 h 392543"/>
                <a:gd name="connsiteX65" fmla="*/ 138590 w 342988"/>
                <a:gd name="connsiteY65" fmla="*/ 162790 h 392543"/>
                <a:gd name="connsiteX66" fmla="*/ 116654 w 342988"/>
                <a:gd name="connsiteY66" fmla="*/ 150090 h 392543"/>
                <a:gd name="connsiteX67" fmla="*/ 96449 w 342988"/>
                <a:gd name="connsiteY67" fmla="*/ 76777 h 392543"/>
                <a:gd name="connsiteX68" fmla="*/ 82595 w 342988"/>
                <a:gd name="connsiteY68" fmla="*/ 68695 h 392543"/>
                <a:gd name="connsiteX69" fmla="*/ 74513 w 342988"/>
                <a:gd name="connsiteY69" fmla="*/ 82550 h 392543"/>
                <a:gd name="connsiteX70" fmla="*/ 88368 w 342988"/>
                <a:gd name="connsiteY70" fmla="*/ 134504 h 392543"/>
                <a:gd name="connsiteX71" fmla="*/ 71627 w 342988"/>
                <a:gd name="connsiteY71" fmla="*/ 124690 h 392543"/>
                <a:gd name="connsiteX72" fmla="*/ 60081 w 342988"/>
                <a:gd name="connsiteY72" fmla="*/ 81972 h 392543"/>
                <a:gd name="connsiteX73" fmla="*/ 46227 w 342988"/>
                <a:gd name="connsiteY73" fmla="*/ 73891 h 392543"/>
                <a:gd name="connsiteX74" fmla="*/ 38145 w 342988"/>
                <a:gd name="connsiteY74" fmla="*/ 87745 h 392543"/>
                <a:gd name="connsiteX75" fmla="*/ 43341 w 342988"/>
                <a:gd name="connsiteY75" fmla="*/ 107949 h 392543"/>
                <a:gd name="connsiteX76" fmla="*/ 17363 w 342988"/>
                <a:gd name="connsiteY76" fmla="*/ 92940 h 392543"/>
                <a:gd name="connsiteX77" fmla="*/ 1777 w 342988"/>
                <a:gd name="connsiteY77" fmla="*/ 96981 h 392543"/>
                <a:gd name="connsiteX78" fmla="*/ 5818 w 342988"/>
                <a:gd name="connsiteY78" fmla="*/ 112568 h 392543"/>
                <a:gd name="connsiteX79" fmla="*/ 31795 w 342988"/>
                <a:gd name="connsiteY79" fmla="*/ 127577 h 392543"/>
                <a:gd name="connsiteX80" fmla="*/ 11591 w 342988"/>
                <a:gd name="connsiteY80" fmla="*/ 132772 h 392543"/>
                <a:gd name="connsiteX81" fmla="*/ 3509 w 342988"/>
                <a:gd name="connsiteY81" fmla="*/ 146627 h 392543"/>
                <a:gd name="connsiteX82" fmla="*/ 14477 w 342988"/>
                <a:gd name="connsiteY82" fmla="*/ 155286 h 392543"/>
                <a:gd name="connsiteX83" fmla="*/ 17363 w 342988"/>
                <a:gd name="connsiteY83" fmla="*/ 154708 h 392543"/>
                <a:gd name="connsiteX84" fmla="*/ 60081 w 342988"/>
                <a:gd name="connsiteY84" fmla="*/ 143163 h 392543"/>
                <a:gd name="connsiteX85" fmla="*/ 76822 w 342988"/>
                <a:gd name="connsiteY85" fmla="*/ 152977 h 392543"/>
                <a:gd name="connsiteX86" fmla="*/ 24868 w 342988"/>
                <a:gd name="connsiteY86" fmla="*/ 166831 h 392543"/>
                <a:gd name="connsiteX87" fmla="*/ 16786 w 342988"/>
                <a:gd name="connsiteY87" fmla="*/ 180685 h 392543"/>
                <a:gd name="connsiteX88" fmla="*/ 27754 w 342988"/>
                <a:gd name="connsiteY88" fmla="*/ 189344 h 392543"/>
                <a:gd name="connsiteX89" fmla="*/ 30641 w 342988"/>
                <a:gd name="connsiteY89" fmla="*/ 188767 h 392543"/>
                <a:gd name="connsiteX90" fmla="*/ 105108 w 342988"/>
                <a:gd name="connsiteY90" fmla="*/ 169140 h 392543"/>
                <a:gd name="connsiteX91" fmla="*/ 127045 w 342988"/>
                <a:gd name="connsiteY91" fmla="*/ 181840 h 392543"/>
                <a:gd name="connsiteX92" fmla="*/ 125313 w 342988"/>
                <a:gd name="connsiteY92" fmla="*/ 196272 h 392543"/>
                <a:gd name="connsiteX93" fmla="*/ 127045 w 342988"/>
                <a:gd name="connsiteY93" fmla="*/ 208394 h 392543"/>
                <a:gd name="connsiteX94" fmla="*/ 105108 w 342988"/>
                <a:gd name="connsiteY94" fmla="*/ 221094 h 392543"/>
                <a:gd name="connsiteX95" fmla="*/ 30641 w 342988"/>
                <a:gd name="connsiteY95" fmla="*/ 201467 h 392543"/>
                <a:gd name="connsiteX96" fmla="*/ 16786 w 342988"/>
                <a:gd name="connsiteY96" fmla="*/ 209549 h 392543"/>
                <a:gd name="connsiteX97" fmla="*/ 24868 w 342988"/>
                <a:gd name="connsiteY97" fmla="*/ 223403 h 392543"/>
                <a:gd name="connsiteX98" fmla="*/ 76822 w 342988"/>
                <a:gd name="connsiteY98" fmla="*/ 237258 h 392543"/>
                <a:gd name="connsiteX99" fmla="*/ 60081 w 342988"/>
                <a:gd name="connsiteY99" fmla="*/ 247071 h 392543"/>
                <a:gd name="connsiteX100" fmla="*/ 17363 w 342988"/>
                <a:gd name="connsiteY100" fmla="*/ 235526 h 392543"/>
                <a:gd name="connsiteX101" fmla="*/ 3509 w 342988"/>
                <a:gd name="connsiteY101" fmla="*/ 243608 h 392543"/>
                <a:gd name="connsiteX102" fmla="*/ 11591 w 342988"/>
                <a:gd name="connsiteY102" fmla="*/ 257462 h 392543"/>
                <a:gd name="connsiteX103" fmla="*/ 31795 w 342988"/>
                <a:gd name="connsiteY103" fmla="*/ 262658 h 392543"/>
                <a:gd name="connsiteX104" fmla="*/ 5818 w 342988"/>
                <a:gd name="connsiteY104" fmla="*/ 277667 h 392543"/>
                <a:gd name="connsiteX105" fmla="*/ 1777 w 342988"/>
                <a:gd name="connsiteY105" fmla="*/ 293253 h 392543"/>
                <a:gd name="connsiteX106" fmla="*/ 11591 w 342988"/>
                <a:gd name="connsiteY106" fmla="*/ 299026 h 392543"/>
                <a:gd name="connsiteX107" fmla="*/ 17363 w 342988"/>
                <a:gd name="connsiteY107" fmla="*/ 297294 h 392543"/>
                <a:gd name="connsiteX108" fmla="*/ 43341 w 342988"/>
                <a:gd name="connsiteY108" fmla="*/ 282285 h 392543"/>
                <a:gd name="connsiteX109" fmla="*/ 38145 w 342988"/>
                <a:gd name="connsiteY109" fmla="*/ 302489 h 392543"/>
                <a:gd name="connsiteX110" fmla="*/ 46227 w 342988"/>
                <a:gd name="connsiteY110" fmla="*/ 316344 h 392543"/>
                <a:gd name="connsiteX111" fmla="*/ 49113 w 342988"/>
                <a:gd name="connsiteY111" fmla="*/ 316921 h 392543"/>
                <a:gd name="connsiteX112" fmla="*/ 60081 w 342988"/>
                <a:gd name="connsiteY112" fmla="*/ 308262 h 392543"/>
                <a:gd name="connsiteX113" fmla="*/ 71627 w 342988"/>
                <a:gd name="connsiteY113" fmla="*/ 265544 h 392543"/>
                <a:gd name="connsiteX114" fmla="*/ 88368 w 342988"/>
                <a:gd name="connsiteY114" fmla="*/ 255731 h 392543"/>
                <a:gd name="connsiteX115" fmla="*/ 74513 w 342988"/>
                <a:gd name="connsiteY115" fmla="*/ 307685 h 392543"/>
                <a:gd name="connsiteX116" fmla="*/ 82595 w 342988"/>
                <a:gd name="connsiteY116" fmla="*/ 321539 h 392543"/>
                <a:gd name="connsiteX117" fmla="*/ 85481 w 342988"/>
                <a:gd name="connsiteY117" fmla="*/ 322117 h 392543"/>
                <a:gd name="connsiteX118" fmla="*/ 96449 w 342988"/>
                <a:gd name="connsiteY118" fmla="*/ 313458 h 392543"/>
                <a:gd name="connsiteX119" fmla="*/ 116077 w 342988"/>
                <a:gd name="connsiteY119" fmla="*/ 238990 h 392543"/>
                <a:gd name="connsiteX120" fmla="*/ 138013 w 342988"/>
                <a:gd name="connsiteY120" fmla="*/ 226290 h 392543"/>
                <a:gd name="connsiteX121" fmla="*/ 159372 w 342988"/>
                <a:gd name="connsiteY121" fmla="*/ 238412 h 392543"/>
                <a:gd name="connsiteX122" fmla="*/ 159372 w 342988"/>
                <a:gd name="connsiteY122" fmla="*/ 263812 h 392543"/>
                <a:gd name="connsiteX123" fmla="*/ 105108 w 342988"/>
                <a:gd name="connsiteY123" fmla="*/ 318076 h 392543"/>
                <a:gd name="connsiteX124" fmla="*/ 105108 w 342988"/>
                <a:gd name="connsiteY124" fmla="*/ 334239 h 392543"/>
                <a:gd name="connsiteX125" fmla="*/ 121272 w 342988"/>
                <a:gd name="connsiteY125" fmla="*/ 334239 h 392543"/>
                <a:gd name="connsiteX126" fmla="*/ 159372 w 342988"/>
                <a:gd name="connsiteY126" fmla="*/ 296139 h 392543"/>
                <a:gd name="connsiteX127" fmla="*/ 159372 w 342988"/>
                <a:gd name="connsiteY127" fmla="*/ 315189 h 392543"/>
                <a:gd name="connsiteX128" fmla="*/ 128199 w 342988"/>
                <a:gd name="connsiteY128" fmla="*/ 346362 h 392543"/>
                <a:gd name="connsiteX129" fmla="*/ 128199 w 342988"/>
                <a:gd name="connsiteY129" fmla="*/ 362525 h 392543"/>
                <a:gd name="connsiteX130" fmla="*/ 144363 w 342988"/>
                <a:gd name="connsiteY130" fmla="*/ 362525 h 392543"/>
                <a:gd name="connsiteX131" fmla="*/ 159372 w 342988"/>
                <a:gd name="connsiteY131" fmla="*/ 347516 h 392543"/>
                <a:gd name="connsiteX132" fmla="*/ 159372 w 342988"/>
                <a:gd name="connsiteY132" fmla="*/ 380998 h 392543"/>
                <a:gd name="connsiteX133" fmla="*/ 170917 w 342988"/>
                <a:gd name="connsiteY133" fmla="*/ 392543 h 392543"/>
                <a:gd name="connsiteX134" fmla="*/ 182463 w 342988"/>
                <a:gd name="connsiteY134" fmla="*/ 380998 h 392543"/>
                <a:gd name="connsiteX135" fmla="*/ 182463 w 342988"/>
                <a:gd name="connsiteY135" fmla="*/ 350980 h 392543"/>
                <a:gd name="connsiteX136" fmla="*/ 197472 w 342988"/>
                <a:gd name="connsiteY136" fmla="*/ 365989 h 392543"/>
                <a:gd name="connsiteX137" fmla="*/ 206131 w 342988"/>
                <a:gd name="connsiteY137" fmla="*/ 369453 h 392543"/>
                <a:gd name="connsiteX138" fmla="*/ 214212 w 342988"/>
                <a:gd name="connsiteY138" fmla="*/ 365989 h 392543"/>
                <a:gd name="connsiteX139" fmla="*/ 214212 w 342988"/>
                <a:gd name="connsiteY139" fmla="*/ 349826 h 392543"/>
                <a:gd name="connsiteX140" fmla="*/ 183040 w 342988"/>
                <a:gd name="connsiteY140" fmla="*/ 318653 h 392543"/>
                <a:gd name="connsiteX141" fmla="*/ 183040 w 342988"/>
                <a:gd name="connsiteY141" fmla="*/ 299603 h 392543"/>
                <a:gd name="connsiteX142" fmla="*/ 221140 w 342988"/>
                <a:gd name="connsiteY142" fmla="*/ 337703 h 392543"/>
                <a:gd name="connsiteX143" fmla="*/ 229221 w 342988"/>
                <a:gd name="connsiteY143" fmla="*/ 340589 h 392543"/>
                <a:gd name="connsiteX144" fmla="*/ 237303 w 342988"/>
                <a:gd name="connsiteY144" fmla="*/ 337126 h 392543"/>
                <a:gd name="connsiteX145" fmla="*/ 237303 w 342988"/>
                <a:gd name="connsiteY145" fmla="*/ 320962 h 392543"/>
                <a:gd name="connsiteX146" fmla="*/ 183040 w 342988"/>
                <a:gd name="connsiteY146" fmla="*/ 266699 h 392543"/>
                <a:gd name="connsiteX147" fmla="*/ 183040 w 342988"/>
                <a:gd name="connsiteY147" fmla="*/ 241299 h 392543"/>
                <a:gd name="connsiteX148" fmla="*/ 204399 w 342988"/>
                <a:gd name="connsiteY148" fmla="*/ 229176 h 392543"/>
                <a:gd name="connsiteX149" fmla="*/ 226335 w 342988"/>
                <a:gd name="connsiteY149" fmla="*/ 241876 h 392543"/>
                <a:gd name="connsiteX150" fmla="*/ 246540 w 342988"/>
                <a:gd name="connsiteY150" fmla="*/ 315767 h 392543"/>
                <a:gd name="connsiteX151" fmla="*/ 257508 w 342988"/>
                <a:gd name="connsiteY151" fmla="*/ 324426 h 392543"/>
                <a:gd name="connsiteX152" fmla="*/ 260394 w 342988"/>
                <a:gd name="connsiteY152" fmla="*/ 323848 h 392543"/>
                <a:gd name="connsiteX153" fmla="*/ 268476 w 342988"/>
                <a:gd name="connsiteY153" fmla="*/ 309994 h 392543"/>
                <a:gd name="connsiteX154" fmla="*/ 254621 w 342988"/>
                <a:gd name="connsiteY154" fmla="*/ 258040 h 392543"/>
                <a:gd name="connsiteX155" fmla="*/ 271362 w 342988"/>
                <a:gd name="connsiteY155" fmla="*/ 267853 h 392543"/>
                <a:gd name="connsiteX156" fmla="*/ 282908 w 342988"/>
                <a:gd name="connsiteY156" fmla="*/ 310571 h 392543"/>
                <a:gd name="connsiteX157" fmla="*/ 293876 w 342988"/>
                <a:gd name="connsiteY157" fmla="*/ 319230 h 392543"/>
                <a:gd name="connsiteX158" fmla="*/ 296762 w 342988"/>
                <a:gd name="connsiteY158" fmla="*/ 318653 h 392543"/>
                <a:gd name="connsiteX159" fmla="*/ 304844 w 342988"/>
                <a:gd name="connsiteY159" fmla="*/ 304798 h 392543"/>
                <a:gd name="connsiteX160" fmla="*/ 299648 w 342988"/>
                <a:gd name="connsiteY160" fmla="*/ 284594 h 392543"/>
                <a:gd name="connsiteX161" fmla="*/ 325625 w 342988"/>
                <a:gd name="connsiteY161" fmla="*/ 299603 h 392543"/>
                <a:gd name="connsiteX162" fmla="*/ 331398 w 342988"/>
                <a:gd name="connsiteY162" fmla="*/ 301335 h 392543"/>
                <a:gd name="connsiteX163" fmla="*/ 341212 w 342988"/>
                <a:gd name="connsiteY163" fmla="*/ 295562 h 392543"/>
                <a:gd name="connsiteX164" fmla="*/ 337171 w 342988"/>
                <a:gd name="connsiteY164" fmla="*/ 278821 h 392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</a:cxnLst>
              <a:rect l="l" t="t" r="r" b="b"/>
              <a:pathLst>
                <a:path w="342988" h="392543">
                  <a:moveTo>
                    <a:pt x="337171" y="278821"/>
                  </a:moveTo>
                  <a:lnTo>
                    <a:pt x="311194" y="263812"/>
                  </a:lnTo>
                  <a:lnTo>
                    <a:pt x="331398" y="258617"/>
                  </a:lnTo>
                  <a:cubicBezTo>
                    <a:pt x="337748" y="256885"/>
                    <a:pt x="341212" y="250535"/>
                    <a:pt x="339480" y="244762"/>
                  </a:cubicBezTo>
                  <a:cubicBezTo>
                    <a:pt x="337748" y="238990"/>
                    <a:pt x="331398" y="234949"/>
                    <a:pt x="325625" y="236681"/>
                  </a:cubicBezTo>
                  <a:lnTo>
                    <a:pt x="282908" y="248226"/>
                  </a:lnTo>
                  <a:lnTo>
                    <a:pt x="266167" y="238412"/>
                  </a:lnTo>
                  <a:lnTo>
                    <a:pt x="318121" y="224558"/>
                  </a:lnTo>
                  <a:cubicBezTo>
                    <a:pt x="324471" y="222826"/>
                    <a:pt x="327935" y="216476"/>
                    <a:pt x="326203" y="210703"/>
                  </a:cubicBezTo>
                  <a:cubicBezTo>
                    <a:pt x="324471" y="204931"/>
                    <a:pt x="318121" y="200890"/>
                    <a:pt x="312348" y="202622"/>
                  </a:cubicBezTo>
                  <a:lnTo>
                    <a:pt x="237880" y="222249"/>
                  </a:lnTo>
                  <a:lnTo>
                    <a:pt x="215944" y="209549"/>
                  </a:lnTo>
                  <a:cubicBezTo>
                    <a:pt x="217099" y="205508"/>
                    <a:pt x="217676" y="201467"/>
                    <a:pt x="217676" y="197426"/>
                  </a:cubicBezTo>
                  <a:cubicBezTo>
                    <a:pt x="217676" y="193385"/>
                    <a:pt x="217099" y="188767"/>
                    <a:pt x="215944" y="185304"/>
                  </a:cubicBezTo>
                  <a:lnTo>
                    <a:pt x="237880" y="172604"/>
                  </a:lnTo>
                  <a:lnTo>
                    <a:pt x="312348" y="192231"/>
                  </a:lnTo>
                  <a:cubicBezTo>
                    <a:pt x="313503" y="192231"/>
                    <a:pt x="314080" y="192808"/>
                    <a:pt x="315235" y="192808"/>
                  </a:cubicBezTo>
                  <a:cubicBezTo>
                    <a:pt x="320430" y="192808"/>
                    <a:pt x="325048" y="189344"/>
                    <a:pt x="326203" y="184149"/>
                  </a:cubicBezTo>
                  <a:cubicBezTo>
                    <a:pt x="327935" y="177799"/>
                    <a:pt x="324471" y="171449"/>
                    <a:pt x="318121" y="170295"/>
                  </a:cubicBezTo>
                  <a:lnTo>
                    <a:pt x="266167" y="156440"/>
                  </a:lnTo>
                  <a:lnTo>
                    <a:pt x="282908" y="146627"/>
                  </a:lnTo>
                  <a:lnTo>
                    <a:pt x="325625" y="158172"/>
                  </a:lnTo>
                  <a:cubicBezTo>
                    <a:pt x="326780" y="158172"/>
                    <a:pt x="327357" y="158749"/>
                    <a:pt x="328512" y="158749"/>
                  </a:cubicBezTo>
                  <a:cubicBezTo>
                    <a:pt x="333707" y="158749"/>
                    <a:pt x="338325" y="155286"/>
                    <a:pt x="339480" y="150090"/>
                  </a:cubicBezTo>
                  <a:cubicBezTo>
                    <a:pt x="341212" y="143740"/>
                    <a:pt x="337748" y="137390"/>
                    <a:pt x="331398" y="136236"/>
                  </a:cubicBezTo>
                  <a:lnTo>
                    <a:pt x="311194" y="131040"/>
                  </a:lnTo>
                  <a:lnTo>
                    <a:pt x="337171" y="116031"/>
                  </a:lnTo>
                  <a:cubicBezTo>
                    <a:pt x="342944" y="112568"/>
                    <a:pt x="344675" y="105640"/>
                    <a:pt x="341212" y="100445"/>
                  </a:cubicBezTo>
                  <a:cubicBezTo>
                    <a:pt x="337748" y="94672"/>
                    <a:pt x="330821" y="92940"/>
                    <a:pt x="325625" y="96404"/>
                  </a:cubicBezTo>
                  <a:lnTo>
                    <a:pt x="299648" y="111413"/>
                  </a:lnTo>
                  <a:lnTo>
                    <a:pt x="304844" y="91209"/>
                  </a:lnTo>
                  <a:cubicBezTo>
                    <a:pt x="306576" y="84859"/>
                    <a:pt x="303112" y="78509"/>
                    <a:pt x="296762" y="77354"/>
                  </a:cubicBezTo>
                  <a:cubicBezTo>
                    <a:pt x="290412" y="75622"/>
                    <a:pt x="284062" y="79086"/>
                    <a:pt x="282908" y="85436"/>
                  </a:cubicBezTo>
                  <a:lnTo>
                    <a:pt x="271362" y="128154"/>
                  </a:lnTo>
                  <a:lnTo>
                    <a:pt x="254621" y="137967"/>
                  </a:lnTo>
                  <a:lnTo>
                    <a:pt x="268476" y="86013"/>
                  </a:lnTo>
                  <a:cubicBezTo>
                    <a:pt x="270208" y="79663"/>
                    <a:pt x="266744" y="73313"/>
                    <a:pt x="260394" y="72159"/>
                  </a:cubicBezTo>
                  <a:cubicBezTo>
                    <a:pt x="254044" y="70427"/>
                    <a:pt x="247694" y="73891"/>
                    <a:pt x="246540" y="80241"/>
                  </a:cubicBezTo>
                  <a:lnTo>
                    <a:pt x="226912" y="154708"/>
                  </a:lnTo>
                  <a:lnTo>
                    <a:pt x="204976" y="167408"/>
                  </a:lnTo>
                  <a:cubicBezTo>
                    <a:pt x="199203" y="161636"/>
                    <a:pt x="191699" y="157017"/>
                    <a:pt x="183617" y="155286"/>
                  </a:cubicBezTo>
                  <a:lnTo>
                    <a:pt x="183617" y="129886"/>
                  </a:lnTo>
                  <a:lnTo>
                    <a:pt x="237880" y="75622"/>
                  </a:lnTo>
                  <a:cubicBezTo>
                    <a:pt x="242499" y="71004"/>
                    <a:pt x="242499" y="64077"/>
                    <a:pt x="237880" y="59459"/>
                  </a:cubicBezTo>
                  <a:cubicBezTo>
                    <a:pt x="233262" y="54841"/>
                    <a:pt x="226335" y="54841"/>
                    <a:pt x="221717" y="59459"/>
                  </a:cubicBezTo>
                  <a:lnTo>
                    <a:pt x="183040" y="93518"/>
                  </a:lnTo>
                  <a:lnTo>
                    <a:pt x="183040" y="74468"/>
                  </a:lnTo>
                  <a:lnTo>
                    <a:pt x="214212" y="43295"/>
                  </a:lnTo>
                  <a:cubicBezTo>
                    <a:pt x="218831" y="38677"/>
                    <a:pt x="218831" y="31750"/>
                    <a:pt x="214212" y="27132"/>
                  </a:cubicBezTo>
                  <a:cubicBezTo>
                    <a:pt x="209594" y="22514"/>
                    <a:pt x="202667" y="22514"/>
                    <a:pt x="198049" y="27132"/>
                  </a:cubicBezTo>
                  <a:lnTo>
                    <a:pt x="183040" y="41563"/>
                  </a:lnTo>
                  <a:lnTo>
                    <a:pt x="183040" y="11545"/>
                  </a:lnTo>
                  <a:cubicBezTo>
                    <a:pt x="183040" y="5195"/>
                    <a:pt x="177844" y="0"/>
                    <a:pt x="171494" y="0"/>
                  </a:cubicBezTo>
                  <a:cubicBezTo>
                    <a:pt x="165145" y="0"/>
                    <a:pt x="159949" y="5195"/>
                    <a:pt x="159949" y="11545"/>
                  </a:cubicBezTo>
                  <a:lnTo>
                    <a:pt x="159949" y="41563"/>
                  </a:lnTo>
                  <a:lnTo>
                    <a:pt x="144940" y="26554"/>
                  </a:lnTo>
                  <a:cubicBezTo>
                    <a:pt x="140322" y="21936"/>
                    <a:pt x="133395" y="21936"/>
                    <a:pt x="128776" y="26554"/>
                  </a:cubicBezTo>
                  <a:cubicBezTo>
                    <a:pt x="124158" y="31173"/>
                    <a:pt x="124158" y="38100"/>
                    <a:pt x="128776" y="42718"/>
                  </a:cubicBezTo>
                  <a:lnTo>
                    <a:pt x="159949" y="73891"/>
                  </a:lnTo>
                  <a:lnTo>
                    <a:pt x="159949" y="92940"/>
                  </a:lnTo>
                  <a:lnTo>
                    <a:pt x="121849" y="54841"/>
                  </a:lnTo>
                  <a:cubicBezTo>
                    <a:pt x="117231" y="50222"/>
                    <a:pt x="110304" y="50222"/>
                    <a:pt x="105686" y="54841"/>
                  </a:cubicBezTo>
                  <a:cubicBezTo>
                    <a:pt x="101068" y="59459"/>
                    <a:pt x="101068" y="66386"/>
                    <a:pt x="105686" y="71004"/>
                  </a:cubicBezTo>
                  <a:lnTo>
                    <a:pt x="159949" y="125268"/>
                  </a:lnTo>
                  <a:lnTo>
                    <a:pt x="159949" y="150667"/>
                  </a:lnTo>
                  <a:cubicBezTo>
                    <a:pt x="151867" y="152977"/>
                    <a:pt x="144363" y="157017"/>
                    <a:pt x="138590" y="162790"/>
                  </a:cubicBezTo>
                  <a:lnTo>
                    <a:pt x="116654" y="150090"/>
                  </a:lnTo>
                  <a:lnTo>
                    <a:pt x="96449" y="76777"/>
                  </a:lnTo>
                  <a:cubicBezTo>
                    <a:pt x="94718" y="70427"/>
                    <a:pt x="88368" y="66963"/>
                    <a:pt x="82595" y="68695"/>
                  </a:cubicBezTo>
                  <a:cubicBezTo>
                    <a:pt x="76245" y="70427"/>
                    <a:pt x="72781" y="76777"/>
                    <a:pt x="74513" y="82550"/>
                  </a:cubicBezTo>
                  <a:lnTo>
                    <a:pt x="88368" y="134504"/>
                  </a:lnTo>
                  <a:lnTo>
                    <a:pt x="71627" y="124690"/>
                  </a:lnTo>
                  <a:lnTo>
                    <a:pt x="60081" y="81972"/>
                  </a:lnTo>
                  <a:cubicBezTo>
                    <a:pt x="58350" y="75622"/>
                    <a:pt x="52000" y="72159"/>
                    <a:pt x="46227" y="73891"/>
                  </a:cubicBezTo>
                  <a:cubicBezTo>
                    <a:pt x="39877" y="75622"/>
                    <a:pt x="36413" y="81972"/>
                    <a:pt x="38145" y="87745"/>
                  </a:cubicBezTo>
                  <a:lnTo>
                    <a:pt x="43341" y="107949"/>
                  </a:lnTo>
                  <a:lnTo>
                    <a:pt x="17363" y="92940"/>
                  </a:lnTo>
                  <a:cubicBezTo>
                    <a:pt x="11591" y="89477"/>
                    <a:pt x="4663" y="91786"/>
                    <a:pt x="1777" y="96981"/>
                  </a:cubicBezTo>
                  <a:cubicBezTo>
                    <a:pt x="-1686" y="102754"/>
                    <a:pt x="623" y="109681"/>
                    <a:pt x="5818" y="112568"/>
                  </a:cubicBezTo>
                  <a:lnTo>
                    <a:pt x="31795" y="127577"/>
                  </a:lnTo>
                  <a:lnTo>
                    <a:pt x="11591" y="132772"/>
                  </a:lnTo>
                  <a:cubicBezTo>
                    <a:pt x="5241" y="134504"/>
                    <a:pt x="1777" y="140854"/>
                    <a:pt x="3509" y="146627"/>
                  </a:cubicBezTo>
                  <a:cubicBezTo>
                    <a:pt x="4663" y="151822"/>
                    <a:pt x="9282" y="155286"/>
                    <a:pt x="14477" y="155286"/>
                  </a:cubicBezTo>
                  <a:cubicBezTo>
                    <a:pt x="15632" y="155286"/>
                    <a:pt x="16209" y="155286"/>
                    <a:pt x="17363" y="154708"/>
                  </a:cubicBezTo>
                  <a:lnTo>
                    <a:pt x="60081" y="143163"/>
                  </a:lnTo>
                  <a:lnTo>
                    <a:pt x="76822" y="152977"/>
                  </a:lnTo>
                  <a:lnTo>
                    <a:pt x="24868" y="166831"/>
                  </a:lnTo>
                  <a:cubicBezTo>
                    <a:pt x="18518" y="168563"/>
                    <a:pt x="15054" y="174913"/>
                    <a:pt x="16786" y="180685"/>
                  </a:cubicBezTo>
                  <a:cubicBezTo>
                    <a:pt x="17941" y="185881"/>
                    <a:pt x="22559" y="189344"/>
                    <a:pt x="27754" y="189344"/>
                  </a:cubicBezTo>
                  <a:cubicBezTo>
                    <a:pt x="28909" y="189344"/>
                    <a:pt x="29486" y="189344"/>
                    <a:pt x="30641" y="188767"/>
                  </a:cubicBezTo>
                  <a:lnTo>
                    <a:pt x="105108" y="169140"/>
                  </a:lnTo>
                  <a:lnTo>
                    <a:pt x="127045" y="181840"/>
                  </a:lnTo>
                  <a:cubicBezTo>
                    <a:pt x="125890" y="187613"/>
                    <a:pt x="125313" y="192231"/>
                    <a:pt x="125313" y="196272"/>
                  </a:cubicBezTo>
                  <a:cubicBezTo>
                    <a:pt x="125313" y="200313"/>
                    <a:pt x="125890" y="204931"/>
                    <a:pt x="127045" y="208394"/>
                  </a:cubicBezTo>
                  <a:lnTo>
                    <a:pt x="105108" y="221094"/>
                  </a:lnTo>
                  <a:lnTo>
                    <a:pt x="30641" y="201467"/>
                  </a:lnTo>
                  <a:cubicBezTo>
                    <a:pt x="24291" y="199735"/>
                    <a:pt x="17941" y="203199"/>
                    <a:pt x="16786" y="209549"/>
                  </a:cubicBezTo>
                  <a:cubicBezTo>
                    <a:pt x="15632" y="215899"/>
                    <a:pt x="18518" y="222249"/>
                    <a:pt x="24868" y="223403"/>
                  </a:cubicBezTo>
                  <a:lnTo>
                    <a:pt x="76822" y="237258"/>
                  </a:lnTo>
                  <a:lnTo>
                    <a:pt x="60081" y="247071"/>
                  </a:lnTo>
                  <a:lnTo>
                    <a:pt x="17363" y="235526"/>
                  </a:lnTo>
                  <a:cubicBezTo>
                    <a:pt x="11013" y="233794"/>
                    <a:pt x="4663" y="237258"/>
                    <a:pt x="3509" y="243608"/>
                  </a:cubicBezTo>
                  <a:cubicBezTo>
                    <a:pt x="2354" y="249958"/>
                    <a:pt x="5241" y="256308"/>
                    <a:pt x="11591" y="257462"/>
                  </a:cubicBezTo>
                  <a:lnTo>
                    <a:pt x="31795" y="262658"/>
                  </a:lnTo>
                  <a:lnTo>
                    <a:pt x="5818" y="277667"/>
                  </a:lnTo>
                  <a:cubicBezTo>
                    <a:pt x="45" y="281130"/>
                    <a:pt x="-1686" y="288058"/>
                    <a:pt x="1777" y="293253"/>
                  </a:cubicBezTo>
                  <a:cubicBezTo>
                    <a:pt x="4086" y="296717"/>
                    <a:pt x="7550" y="299026"/>
                    <a:pt x="11591" y="299026"/>
                  </a:cubicBezTo>
                  <a:cubicBezTo>
                    <a:pt x="13323" y="299026"/>
                    <a:pt x="15632" y="298448"/>
                    <a:pt x="17363" y="297294"/>
                  </a:cubicBezTo>
                  <a:lnTo>
                    <a:pt x="43341" y="282285"/>
                  </a:lnTo>
                  <a:lnTo>
                    <a:pt x="38145" y="302489"/>
                  </a:lnTo>
                  <a:cubicBezTo>
                    <a:pt x="36413" y="308839"/>
                    <a:pt x="39877" y="315189"/>
                    <a:pt x="46227" y="316344"/>
                  </a:cubicBezTo>
                  <a:cubicBezTo>
                    <a:pt x="47381" y="316344"/>
                    <a:pt x="47959" y="316921"/>
                    <a:pt x="49113" y="316921"/>
                  </a:cubicBezTo>
                  <a:cubicBezTo>
                    <a:pt x="54309" y="316921"/>
                    <a:pt x="58927" y="313458"/>
                    <a:pt x="60081" y="308262"/>
                  </a:cubicBezTo>
                  <a:lnTo>
                    <a:pt x="71627" y="265544"/>
                  </a:lnTo>
                  <a:lnTo>
                    <a:pt x="88368" y="255731"/>
                  </a:lnTo>
                  <a:lnTo>
                    <a:pt x="74513" y="307685"/>
                  </a:lnTo>
                  <a:cubicBezTo>
                    <a:pt x="72781" y="314035"/>
                    <a:pt x="76245" y="320385"/>
                    <a:pt x="82595" y="321539"/>
                  </a:cubicBezTo>
                  <a:cubicBezTo>
                    <a:pt x="83749" y="321539"/>
                    <a:pt x="84327" y="322117"/>
                    <a:pt x="85481" y="322117"/>
                  </a:cubicBezTo>
                  <a:cubicBezTo>
                    <a:pt x="90677" y="322117"/>
                    <a:pt x="95295" y="318653"/>
                    <a:pt x="96449" y="313458"/>
                  </a:cubicBezTo>
                  <a:lnTo>
                    <a:pt x="116077" y="238990"/>
                  </a:lnTo>
                  <a:lnTo>
                    <a:pt x="138013" y="226290"/>
                  </a:lnTo>
                  <a:cubicBezTo>
                    <a:pt x="143786" y="232062"/>
                    <a:pt x="151290" y="236681"/>
                    <a:pt x="159372" y="238412"/>
                  </a:cubicBezTo>
                  <a:lnTo>
                    <a:pt x="159372" y="263812"/>
                  </a:lnTo>
                  <a:lnTo>
                    <a:pt x="105108" y="318076"/>
                  </a:lnTo>
                  <a:cubicBezTo>
                    <a:pt x="100490" y="322694"/>
                    <a:pt x="100490" y="329621"/>
                    <a:pt x="105108" y="334239"/>
                  </a:cubicBezTo>
                  <a:cubicBezTo>
                    <a:pt x="109727" y="338857"/>
                    <a:pt x="116654" y="338857"/>
                    <a:pt x="121272" y="334239"/>
                  </a:cubicBezTo>
                  <a:lnTo>
                    <a:pt x="159372" y="296139"/>
                  </a:lnTo>
                  <a:lnTo>
                    <a:pt x="159372" y="315189"/>
                  </a:lnTo>
                  <a:lnTo>
                    <a:pt x="128199" y="346362"/>
                  </a:lnTo>
                  <a:cubicBezTo>
                    <a:pt x="123581" y="350980"/>
                    <a:pt x="123581" y="357907"/>
                    <a:pt x="128199" y="362525"/>
                  </a:cubicBezTo>
                  <a:cubicBezTo>
                    <a:pt x="132817" y="367144"/>
                    <a:pt x="139745" y="367144"/>
                    <a:pt x="144363" y="362525"/>
                  </a:cubicBezTo>
                  <a:lnTo>
                    <a:pt x="159372" y="347516"/>
                  </a:lnTo>
                  <a:lnTo>
                    <a:pt x="159372" y="380998"/>
                  </a:lnTo>
                  <a:cubicBezTo>
                    <a:pt x="159372" y="387348"/>
                    <a:pt x="164567" y="392543"/>
                    <a:pt x="170917" y="392543"/>
                  </a:cubicBezTo>
                  <a:cubicBezTo>
                    <a:pt x="177267" y="392543"/>
                    <a:pt x="182463" y="387348"/>
                    <a:pt x="182463" y="380998"/>
                  </a:cubicBezTo>
                  <a:lnTo>
                    <a:pt x="182463" y="350980"/>
                  </a:lnTo>
                  <a:lnTo>
                    <a:pt x="197472" y="365989"/>
                  </a:lnTo>
                  <a:cubicBezTo>
                    <a:pt x="200358" y="368298"/>
                    <a:pt x="203244" y="369453"/>
                    <a:pt x="206131" y="369453"/>
                  </a:cubicBezTo>
                  <a:cubicBezTo>
                    <a:pt x="209017" y="369453"/>
                    <a:pt x="211903" y="368298"/>
                    <a:pt x="214212" y="365989"/>
                  </a:cubicBezTo>
                  <a:cubicBezTo>
                    <a:pt x="218831" y="361371"/>
                    <a:pt x="218831" y="354444"/>
                    <a:pt x="214212" y="349826"/>
                  </a:cubicBezTo>
                  <a:lnTo>
                    <a:pt x="183040" y="318653"/>
                  </a:lnTo>
                  <a:lnTo>
                    <a:pt x="183040" y="299603"/>
                  </a:lnTo>
                  <a:lnTo>
                    <a:pt x="221140" y="337703"/>
                  </a:lnTo>
                  <a:cubicBezTo>
                    <a:pt x="223449" y="339435"/>
                    <a:pt x="226335" y="340589"/>
                    <a:pt x="229221" y="340589"/>
                  </a:cubicBezTo>
                  <a:cubicBezTo>
                    <a:pt x="232108" y="340589"/>
                    <a:pt x="234994" y="339435"/>
                    <a:pt x="237303" y="337126"/>
                  </a:cubicBezTo>
                  <a:cubicBezTo>
                    <a:pt x="241921" y="332507"/>
                    <a:pt x="241921" y="325580"/>
                    <a:pt x="237303" y="320962"/>
                  </a:cubicBezTo>
                  <a:lnTo>
                    <a:pt x="183040" y="266699"/>
                  </a:lnTo>
                  <a:lnTo>
                    <a:pt x="183040" y="241299"/>
                  </a:lnTo>
                  <a:cubicBezTo>
                    <a:pt x="191122" y="238990"/>
                    <a:pt x="198626" y="234949"/>
                    <a:pt x="204399" y="229176"/>
                  </a:cubicBezTo>
                  <a:lnTo>
                    <a:pt x="226335" y="241876"/>
                  </a:lnTo>
                  <a:lnTo>
                    <a:pt x="246540" y="315767"/>
                  </a:lnTo>
                  <a:cubicBezTo>
                    <a:pt x="247694" y="320962"/>
                    <a:pt x="252312" y="324426"/>
                    <a:pt x="257508" y="324426"/>
                  </a:cubicBezTo>
                  <a:cubicBezTo>
                    <a:pt x="258662" y="324426"/>
                    <a:pt x="259239" y="324426"/>
                    <a:pt x="260394" y="323848"/>
                  </a:cubicBezTo>
                  <a:cubicBezTo>
                    <a:pt x="266744" y="322117"/>
                    <a:pt x="270208" y="315767"/>
                    <a:pt x="268476" y="309994"/>
                  </a:cubicBezTo>
                  <a:lnTo>
                    <a:pt x="254621" y="258040"/>
                  </a:lnTo>
                  <a:lnTo>
                    <a:pt x="271362" y="267853"/>
                  </a:lnTo>
                  <a:lnTo>
                    <a:pt x="282908" y="310571"/>
                  </a:lnTo>
                  <a:cubicBezTo>
                    <a:pt x="284062" y="315767"/>
                    <a:pt x="288680" y="319230"/>
                    <a:pt x="293876" y="319230"/>
                  </a:cubicBezTo>
                  <a:cubicBezTo>
                    <a:pt x="295030" y="319230"/>
                    <a:pt x="295607" y="319230"/>
                    <a:pt x="296762" y="318653"/>
                  </a:cubicBezTo>
                  <a:cubicBezTo>
                    <a:pt x="303112" y="316921"/>
                    <a:pt x="306576" y="310571"/>
                    <a:pt x="304844" y="304798"/>
                  </a:cubicBezTo>
                  <a:lnTo>
                    <a:pt x="299648" y="284594"/>
                  </a:lnTo>
                  <a:lnTo>
                    <a:pt x="325625" y="299603"/>
                  </a:lnTo>
                  <a:cubicBezTo>
                    <a:pt x="327357" y="300758"/>
                    <a:pt x="329666" y="301335"/>
                    <a:pt x="331398" y="301335"/>
                  </a:cubicBezTo>
                  <a:cubicBezTo>
                    <a:pt x="335439" y="301335"/>
                    <a:pt x="339480" y="299026"/>
                    <a:pt x="341212" y="295562"/>
                  </a:cubicBezTo>
                  <a:cubicBezTo>
                    <a:pt x="344675" y="288635"/>
                    <a:pt x="342944" y="281708"/>
                    <a:pt x="337171" y="278821"/>
                  </a:cubicBezTo>
                  <a:close/>
                </a:path>
              </a:pathLst>
            </a:custGeom>
            <a:solidFill>
              <a:srgbClr val="0096FF"/>
            </a:solidFill>
            <a:ln w="5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4" name="Graphic 13" descr="Fire with solid fill">
              <a:extLst>
                <a:ext uri="{FF2B5EF4-FFF2-40B4-BE49-F238E27FC236}">
                  <a16:creationId xmlns:a16="http://schemas.microsoft.com/office/drawing/2014/main" id="{7F040C5F-6F66-23B4-EBE6-2B7650208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042534" y="4790903"/>
              <a:ext cx="425246" cy="425247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5759202-21C3-391C-06AB-C92541D25DD5}"/>
              </a:ext>
            </a:extLst>
          </p:cNvPr>
          <p:cNvSpPr txBox="1"/>
          <p:nvPr/>
        </p:nvSpPr>
        <p:spPr>
          <a:xfrm>
            <a:off x="268209" y="5099687"/>
            <a:ext cx="1721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Exemplar/Query </a:t>
            </a:r>
          </a:p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sequence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3E886B5-FF22-473F-A458-02265CC5CD20}"/>
              </a:ext>
            </a:extLst>
          </p:cNvPr>
          <p:cNvSpPr txBox="1"/>
          <p:nvPr/>
        </p:nvSpPr>
        <p:spPr>
          <a:xfrm>
            <a:off x="640067" y="6202205"/>
            <a:ext cx="7053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CaRaCount</a:t>
            </a:r>
            <a:r>
              <a:rPr lang="en-US" sz="24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Class-Agnostic Repetitive Action Counter</a:t>
            </a:r>
          </a:p>
        </p:txBody>
      </p:sp>
    </p:spTree>
    <p:extLst>
      <p:ext uri="{BB962C8B-B14F-4D97-AF65-F5344CB8AC3E}">
        <p14:creationId xmlns:p14="http://schemas.microsoft.com/office/powerpoint/2010/main" val="2903656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40DB56-6E36-0893-9881-D62C289C7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292" y="4921823"/>
            <a:ext cx="4936651" cy="114715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CaRa Dataset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29780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: Shape 22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700" y="-4332"/>
            <a:ext cx="4241711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erson playing a guitar&#10;&#10;AI-generated content may be incorrect.">
            <a:extLst>
              <a:ext uri="{FF2B5EF4-FFF2-40B4-BE49-F238E27FC236}">
                <a16:creationId xmlns:a16="http://schemas.microsoft.com/office/drawing/2014/main" id="{0E4212D9-8D4E-1118-9B26-6A983E77E7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924" b="24270"/>
          <a:stretch/>
        </p:blipFill>
        <p:spPr>
          <a:xfrm>
            <a:off x="1246247" y="10"/>
            <a:ext cx="3912613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16" name="Picture 15" descr="A person holding a vacuum cleaner&#10;&#10;AI-generated content may be incorrect.">
            <a:extLst>
              <a:ext uri="{FF2B5EF4-FFF2-40B4-BE49-F238E27FC236}">
                <a16:creationId xmlns:a16="http://schemas.microsoft.com/office/drawing/2014/main" id="{D39FC69F-6DEA-31E1-D5EA-7F2CB5ECE9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829"/>
          <a:stretch/>
        </p:blipFill>
        <p:spPr>
          <a:xfrm>
            <a:off x="20" y="2288330"/>
            <a:ext cx="356368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7793" y="303879"/>
            <a:ext cx="3181283" cy="3182112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20267F5-D4E6-477A-A590-81F2ABD1B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4175" y="2382976"/>
            <a:ext cx="1919740" cy="1920240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person squatting in a room&#10;&#10;AI-generated content may be incorrect.">
            <a:extLst>
              <a:ext uri="{FF2B5EF4-FFF2-40B4-BE49-F238E27FC236}">
                <a16:creationId xmlns:a16="http://schemas.microsoft.com/office/drawing/2014/main" id="{15314E97-DE23-55A4-5675-593B983677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741" r="-3" b="16238"/>
          <a:stretch/>
        </p:blipFill>
        <p:spPr>
          <a:xfrm>
            <a:off x="3748724" y="2547568"/>
            <a:ext cx="1590642" cy="1591056"/>
          </a:xfrm>
          <a:custGeom>
            <a:avLst/>
            <a:gdLst/>
            <a:ahLst/>
            <a:cxnLst/>
            <a:rect l="l" t="t" r="r" b="b"/>
            <a:pathLst>
              <a:path w="1591056" h="1591056">
                <a:moveTo>
                  <a:pt x="795528" y="0"/>
                </a:moveTo>
                <a:cubicBezTo>
                  <a:pt x="1234886" y="0"/>
                  <a:pt x="1591056" y="356170"/>
                  <a:pt x="1591056" y="795528"/>
                </a:cubicBezTo>
                <a:cubicBezTo>
                  <a:pt x="1591056" y="1234886"/>
                  <a:pt x="1234886" y="1591056"/>
                  <a:pt x="795528" y="1591056"/>
                </a:cubicBezTo>
                <a:cubicBezTo>
                  <a:pt x="356170" y="1591056"/>
                  <a:pt x="0" y="1234886"/>
                  <a:pt x="0" y="795528"/>
                </a:cubicBezTo>
                <a:cubicBezTo>
                  <a:pt x="0" y="356170"/>
                  <a:pt x="356170" y="0"/>
                  <a:pt x="795528" y="0"/>
                </a:cubicBezTo>
                <a:close/>
              </a:path>
            </a:pathLst>
          </a:custGeom>
        </p:spPr>
      </p:pic>
      <p:pic>
        <p:nvPicPr>
          <p:cNvPr id="14" name="Picture 13" descr="A person sitting at a table eating food&#10;&#10;AI-generated content may be incorrect.">
            <a:extLst>
              <a:ext uri="{FF2B5EF4-FFF2-40B4-BE49-F238E27FC236}">
                <a16:creationId xmlns:a16="http://schemas.microsoft.com/office/drawing/2014/main" id="{5351DB4E-5693-2206-4AD2-1AEF7F20BB5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-3" b="24978"/>
          <a:stretch/>
        </p:blipFill>
        <p:spPr>
          <a:xfrm>
            <a:off x="5592342" y="468471"/>
            <a:ext cx="2852185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0288" y="-4332"/>
            <a:ext cx="3438537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person in a kitchen&#10;&#10;AI-generated content may be incorrect.">
            <a:extLst>
              <a:ext uri="{FF2B5EF4-FFF2-40B4-BE49-F238E27FC236}">
                <a16:creationId xmlns:a16="http://schemas.microsoft.com/office/drawing/2014/main" id="{9A16AE95-3C4C-8BA9-9C1B-94D33810495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1032" b="11413"/>
          <a:stretch/>
        </p:blipFill>
        <p:spPr>
          <a:xfrm>
            <a:off x="8916438" y="-4330"/>
            <a:ext cx="3272386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6935" y="3907418"/>
            <a:ext cx="2991890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erson standing in front of a computer&#10;&#10;AI-generated content may be incorrect.">
            <a:extLst>
              <a:ext uri="{FF2B5EF4-FFF2-40B4-BE49-F238E27FC236}">
                <a16:creationId xmlns:a16="http://schemas.microsoft.com/office/drawing/2014/main" id="{4EB4D650-F832-740E-A238-AC6DEEC21EB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1318" r="3" b="4780"/>
          <a:stretch/>
        </p:blipFill>
        <p:spPr>
          <a:xfrm>
            <a:off x="9360799" y="4071322"/>
            <a:ext cx="2828028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4A0B23-5A20-82CA-CE56-41E2CADB18E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403747" y="6108192"/>
            <a:ext cx="548497" cy="548640"/>
          </a:xfrm>
          <a:prstGeom prst="ellipse">
            <a:avLst/>
          </a:prstGeom>
          <a:solidFill>
            <a:srgbClr val="7F7F7F"/>
          </a:solidFill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 sz="15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13</a:t>
            </a:fld>
            <a:endParaRPr lang="en-US" sz="15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845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02D29D-A451-AC2A-6F09-F0799A4DEE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EA8ECE-98B6-8276-7506-C94EE968B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CaRa</a:t>
            </a:r>
            <a:r>
              <a:rPr lang="en-US" dirty="0"/>
              <a:t> Dataset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84C1E0-2C4B-ABE8-9141-332AD50413CC}"/>
              </a:ext>
            </a:extLst>
          </p:cNvPr>
          <p:cNvSpPr txBox="1"/>
          <p:nvPr/>
        </p:nvSpPr>
        <p:spPr>
          <a:xfrm>
            <a:off x="418392" y="3940047"/>
            <a:ext cx="4699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000" indent="-1800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Number of repetitions per sample: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4D5E3D-489B-7AF8-649E-D0B9DA9DFDDA}"/>
              </a:ext>
            </a:extLst>
          </p:cNvPr>
          <p:cNvSpPr txBox="1"/>
          <p:nvPr/>
        </p:nvSpPr>
        <p:spPr>
          <a:xfrm>
            <a:off x="756744" y="4401712"/>
            <a:ext cx="16068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000" indent="-1800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Min: 1</a:t>
            </a:r>
          </a:p>
          <a:p>
            <a:pPr marL="180000" indent="-1800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Max: 150</a:t>
            </a:r>
          </a:p>
          <a:p>
            <a:pPr marL="180000" indent="-1800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Average: 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14BFC0-1169-B477-2431-94FA98A0E4EF}"/>
              </a:ext>
            </a:extLst>
          </p:cNvPr>
          <p:cNvSpPr txBox="1"/>
          <p:nvPr/>
        </p:nvSpPr>
        <p:spPr>
          <a:xfrm>
            <a:off x="308663" y="1014456"/>
            <a:ext cx="6302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000" indent="-1800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1700 sequences, 36000 repetitions, 10 subjects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3FAC065-24A8-C2AE-FE03-77D92AEDE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377" y="4476314"/>
            <a:ext cx="3216367" cy="220825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9A7F1146-C57F-B5F7-2EBC-C15003C1319D}"/>
              </a:ext>
            </a:extLst>
          </p:cNvPr>
          <p:cNvGrpSpPr/>
          <p:nvPr/>
        </p:nvGrpSpPr>
        <p:grpSpPr>
          <a:xfrm>
            <a:off x="308663" y="1476121"/>
            <a:ext cx="10921798" cy="4810379"/>
            <a:chOff x="308663" y="1476121"/>
            <a:chExt cx="10921798" cy="481037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71D00CD-D870-FE55-7484-A56717EF17C5}"/>
                </a:ext>
              </a:extLst>
            </p:cNvPr>
            <p:cNvGrpSpPr/>
            <p:nvPr/>
          </p:nvGrpSpPr>
          <p:grpSpPr>
            <a:xfrm>
              <a:off x="308663" y="1524000"/>
              <a:ext cx="5077352" cy="2386070"/>
              <a:chOff x="308663" y="1524000"/>
              <a:chExt cx="5077352" cy="2386070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183BB9B-1C5D-0C36-8BE9-9887470808D1}"/>
                  </a:ext>
                </a:extLst>
              </p:cNvPr>
              <p:cNvSpPr txBox="1"/>
              <p:nvPr/>
            </p:nvSpPr>
            <p:spPr>
              <a:xfrm>
                <a:off x="308663" y="1524000"/>
                <a:ext cx="507735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180000" indent="-180000" algn="l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50 activities from 6 broad categories: 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644B0DA-B407-0347-12CD-D1E9F2B73208}"/>
                  </a:ext>
                </a:extLst>
              </p:cNvPr>
              <p:cNvSpPr txBox="1"/>
              <p:nvPr/>
            </p:nvSpPr>
            <p:spPr>
              <a:xfrm>
                <a:off x="756744" y="1971078"/>
                <a:ext cx="3403817" cy="1938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180000" lvl="1" indent="-1800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kitchen activities</a:t>
                </a:r>
              </a:p>
              <a:p>
                <a:pPr marL="180000" lvl="1" indent="-1800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Household chores</a:t>
                </a:r>
              </a:p>
              <a:p>
                <a:pPr marL="180000" lvl="1" indent="-1800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Physical exercises</a:t>
                </a:r>
              </a:p>
              <a:p>
                <a:pPr marL="180000" lvl="1" indent="-1800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Factory activities</a:t>
                </a:r>
              </a:p>
              <a:p>
                <a:pPr marL="180000" lvl="1" indent="-1800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Daily routines</a:t>
                </a:r>
              </a:p>
              <a:p>
                <a:pPr marL="180000" indent="-180000" algn="l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Instrument-related activities </a:t>
                </a: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9CDD0E4-B1BF-F3E5-0C52-A7CC391F9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20082" y="1476121"/>
              <a:ext cx="4810379" cy="48103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731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111BBC-303D-E6AD-0818-65BC610F5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1655" y="6587272"/>
            <a:ext cx="1676846" cy="365125"/>
          </a:xfrm>
        </p:spPr>
        <p:txBody>
          <a:bodyPr/>
          <a:lstStyle/>
          <a:p>
            <a:fld id="{1C61D857-B0CF-F041-8A1E-44C76D59D89D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4FF7D9-EFE9-80EA-90E4-6770651B2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61" y="1806346"/>
            <a:ext cx="5567124" cy="789520"/>
          </a:xfrm>
          <a:prstGeom prst="rect">
            <a:avLst/>
          </a:prstGeom>
        </p:spPr>
      </p:pic>
      <p:pic>
        <p:nvPicPr>
          <p:cNvPr id="2" name="Picture 1" descr="A colorful line graph with different colored lines&#10;&#10;AI-generated content may be incorrect.">
            <a:extLst>
              <a:ext uri="{FF2B5EF4-FFF2-40B4-BE49-F238E27FC236}">
                <a16:creationId xmlns:a16="http://schemas.microsoft.com/office/drawing/2014/main" id="{6C305F5C-9706-85D3-DF1B-6FF9F4EDB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616" y="1803729"/>
            <a:ext cx="5563990" cy="7843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C1F19D-AEDF-2021-5144-8CE714243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26" y="3221271"/>
            <a:ext cx="5565195" cy="7840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09FCB6-FD24-D5C5-2D91-2324BCCF542B}"/>
              </a:ext>
            </a:extLst>
          </p:cNvPr>
          <p:cNvSpPr txBox="1"/>
          <p:nvPr/>
        </p:nvSpPr>
        <p:spPr>
          <a:xfrm>
            <a:off x="1831750" y="2637222"/>
            <a:ext cx="210634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Consistent large peaks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106E7F-C244-B9EF-BD32-9AD2DCBE945E}"/>
              </a:ext>
            </a:extLst>
          </p:cNvPr>
          <p:cNvSpPr txBox="1"/>
          <p:nvPr/>
        </p:nvSpPr>
        <p:spPr>
          <a:xfrm>
            <a:off x="7082154" y="2633975"/>
            <a:ext cx="390491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Intraclass variation in timing and patterns</a:t>
            </a:r>
            <a:endParaRPr lang="en-US" sz="18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C46288-4010-3A56-6348-AD952B0A54A9}"/>
              </a:ext>
            </a:extLst>
          </p:cNvPr>
          <p:cNvSpPr txBox="1"/>
          <p:nvPr/>
        </p:nvSpPr>
        <p:spPr>
          <a:xfrm>
            <a:off x="1478288" y="4044272"/>
            <a:ext cx="281327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Contiguous actions of interest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ED3264-B3A9-1AA5-5973-8DCFB3A0A6C8}"/>
              </a:ext>
            </a:extLst>
          </p:cNvPr>
          <p:cNvSpPr txBox="1"/>
          <p:nvPr/>
        </p:nvSpPr>
        <p:spPr>
          <a:xfrm>
            <a:off x="7462867" y="4044396"/>
            <a:ext cx="314348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Not having the largest magnitude</a:t>
            </a:r>
            <a:endParaRPr lang="en-US" sz="18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pic>
        <p:nvPicPr>
          <p:cNvPr id="12" name="Picture 11" descr="A line of colored pencils&#10;&#10;AI-generated content may be incorrect.">
            <a:extLst>
              <a:ext uri="{FF2B5EF4-FFF2-40B4-BE49-F238E27FC236}">
                <a16:creationId xmlns:a16="http://schemas.microsoft.com/office/drawing/2014/main" id="{D2D1AFFC-D082-525D-419C-E32A5FCDF9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71" y="5053243"/>
            <a:ext cx="5566104" cy="778002"/>
          </a:xfrm>
          <a:prstGeom prst="rect">
            <a:avLst/>
          </a:prstGeom>
        </p:spPr>
      </p:pic>
      <p:pic>
        <p:nvPicPr>
          <p:cNvPr id="13" name="Picture 12" descr="A colorful lines on a white background&#10;&#10;AI-generated content may be incorrect.">
            <a:extLst>
              <a:ext uri="{FF2B5EF4-FFF2-40B4-BE49-F238E27FC236}">
                <a16:creationId xmlns:a16="http://schemas.microsoft.com/office/drawing/2014/main" id="{3A2F2F56-5872-B08C-801E-B28721FA68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1559" y="3226068"/>
            <a:ext cx="5566105" cy="778002"/>
          </a:xfrm>
          <a:prstGeom prst="rect">
            <a:avLst/>
          </a:prstGeom>
        </p:spPr>
      </p:pic>
      <p:pic>
        <p:nvPicPr>
          <p:cNvPr id="14" name="Picture 13" descr="A colorful lines on a white background&#10;&#10;AI-generated content may be incorrect.">
            <a:extLst>
              <a:ext uri="{FF2B5EF4-FFF2-40B4-BE49-F238E27FC236}">
                <a16:creationId xmlns:a16="http://schemas.microsoft.com/office/drawing/2014/main" id="{22655EAF-340E-61C8-3ECF-883E183249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1559" y="5053243"/>
            <a:ext cx="5566104" cy="7780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BEDFF1C-D79F-0B83-780A-7C7DC9752C15}"/>
              </a:ext>
            </a:extLst>
          </p:cNvPr>
          <p:cNvSpPr txBox="1"/>
          <p:nvPr/>
        </p:nvSpPr>
        <p:spPr>
          <a:xfrm>
            <a:off x="1466266" y="5835152"/>
            <a:ext cx="283731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Non-contiguous but dominant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199C9D-0867-9CFA-CB2F-8F6E03EBD7B8}"/>
              </a:ext>
            </a:extLst>
          </p:cNvPr>
          <p:cNvSpPr txBox="1"/>
          <p:nvPr/>
        </p:nvSpPr>
        <p:spPr>
          <a:xfrm>
            <a:off x="7555841" y="5835277"/>
            <a:ext cx="295754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Non-contiguous, non-dominant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AF624178-6173-A182-D6CD-22AC09E6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92" y="-176423"/>
            <a:ext cx="10969943" cy="1143000"/>
          </a:xfrm>
        </p:spPr>
        <p:txBody>
          <a:bodyPr/>
          <a:lstStyle/>
          <a:p>
            <a:r>
              <a:rPr lang="en-US" sz="4350" dirty="0">
                <a:ea typeface="Calibri"/>
                <a:cs typeface="Calibri"/>
              </a:rPr>
              <a:t>What the Data Look Like</a:t>
            </a:r>
          </a:p>
        </p:txBody>
      </p:sp>
    </p:spTree>
    <p:extLst>
      <p:ext uri="{BB962C8B-B14F-4D97-AF65-F5344CB8AC3E}">
        <p14:creationId xmlns:p14="http://schemas.microsoft.com/office/powerpoint/2010/main" val="1894999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C658DC-E4B7-7DEA-88FB-F897E335C2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6C608D-E417-4224-8AF3-EFE939D5C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with other Datasets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5EC56CC-4339-1E08-95A3-3B63F3CF00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4899348"/>
              </p:ext>
            </p:extLst>
          </p:nvPr>
        </p:nvGraphicFramePr>
        <p:xfrm>
          <a:off x="1273951" y="2057400"/>
          <a:ext cx="9640922" cy="2743200"/>
        </p:xfrm>
        <a:graphic>
          <a:graphicData uri="http://schemas.openxmlformats.org/drawingml/2006/table">
            <a:tbl>
              <a:tblPr firstRow="1" bandRow="1">
                <a:tableStyleId>{C13260A7-09F8-4D28-BD88-5D6EB120F919}</a:tableStyleId>
              </a:tblPr>
              <a:tblGrid>
                <a:gridCol w="1354314">
                  <a:extLst>
                    <a:ext uri="{9D8B030D-6E8A-4147-A177-3AD203B41FA5}">
                      <a16:colId xmlns:a16="http://schemas.microsoft.com/office/drawing/2014/main" val="2718121926"/>
                    </a:ext>
                  </a:extLst>
                </a:gridCol>
                <a:gridCol w="1918017">
                  <a:extLst>
                    <a:ext uri="{9D8B030D-6E8A-4147-A177-3AD203B41FA5}">
                      <a16:colId xmlns:a16="http://schemas.microsoft.com/office/drawing/2014/main" val="4239357718"/>
                    </a:ext>
                  </a:extLst>
                </a:gridCol>
                <a:gridCol w="1138555">
                  <a:extLst>
                    <a:ext uri="{9D8B030D-6E8A-4147-A177-3AD203B41FA5}">
                      <a16:colId xmlns:a16="http://schemas.microsoft.com/office/drawing/2014/main" val="1082709483"/>
                    </a:ext>
                  </a:extLst>
                </a:gridCol>
                <a:gridCol w="1354314">
                  <a:extLst>
                    <a:ext uri="{9D8B030D-6E8A-4147-A177-3AD203B41FA5}">
                      <a16:colId xmlns:a16="http://schemas.microsoft.com/office/drawing/2014/main" val="931089852"/>
                    </a:ext>
                  </a:extLst>
                </a:gridCol>
                <a:gridCol w="1664017">
                  <a:extLst>
                    <a:ext uri="{9D8B030D-6E8A-4147-A177-3AD203B41FA5}">
                      <a16:colId xmlns:a16="http://schemas.microsoft.com/office/drawing/2014/main" val="169690219"/>
                    </a:ext>
                  </a:extLst>
                </a:gridCol>
                <a:gridCol w="2211705">
                  <a:extLst>
                    <a:ext uri="{9D8B030D-6E8A-4147-A177-3AD203B41FA5}">
                      <a16:colId xmlns:a16="http://schemas.microsoft.com/office/drawing/2014/main" val="1944849889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en-US" sz="2400" dirty="0"/>
                        <a:t>Dataset</a:t>
                      </a:r>
                    </a:p>
                  </a:txBody>
                  <a:tcPr anchor="ctr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Number of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386907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Super-classes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Classes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Samples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Repetitions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Max repetitions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6138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CaRa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1702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35787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64108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Crossfit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603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5470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854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Recofit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1348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28807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6803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MM-Fit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616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6160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19334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FCFEE76-1CAD-802A-B1DF-97B5B874801A}"/>
              </a:ext>
            </a:extLst>
          </p:cNvPr>
          <p:cNvSpPr/>
          <p:nvPr/>
        </p:nvSpPr>
        <p:spPr>
          <a:xfrm>
            <a:off x="1161769" y="3444765"/>
            <a:ext cx="10226566" cy="1600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99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BBC93D-8DD5-434C-AC59-4893CF381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1D857-B0CF-F041-8A1E-44C76D59D89D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62DA7D8-51D5-EA4E-8092-F822C344D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Quantitative Evaluation Criteria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AF4E18-2056-4546-ABCD-25C951FF9118}"/>
              </a:ext>
            </a:extLst>
          </p:cNvPr>
          <p:cNvSpPr txBox="1"/>
          <p:nvPr/>
        </p:nvSpPr>
        <p:spPr>
          <a:xfrm>
            <a:off x="418392" y="1489278"/>
            <a:ext cx="372249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182880">
              <a:buFont typeface="Arial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Mean Absolute Error (MAE):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8ED206-1661-C84C-A701-86D770856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485" y="2115663"/>
            <a:ext cx="7157853" cy="9084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E6702B-766F-184C-8A2B-C619A8EDF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485" y="4203233"/>
            <a:ext cx="7508291" cy="11266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ED4214-86A9-0E40-9969-7B78E30B0EFD}"/>
              </a:ext>
            </a:extLst>
          </p:cNvPr>
          <p:cNvSpPr txBox="1"/>
          <p:nvPr/>
        </p:nvSpPr>
        <p:spPr>
          <a:xfrm>
            <a:off x="418392" y="3429000"/>
            <a:ext cx="4277133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182880">
              <a:buFont typeface="Arial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Root Mean Square Error (RMSE):</a:t>
            </a:r>
          </a:p>
        </p:txBody>
      </p:sp>
    </p:spTree>
    <p:extLst>
      <p:ext uri="{BB962C8B-B14F-4D97-AF65-F5344CB8AC3E}">
        <p14:creationId xmlns:p14="http://schemas.microsoft.com/office/powerpoint/2010/main" val="407702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C949A-219D-1F98-EC41-E72830AA2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8868D7-121D-FD6F-D75A-589DB6E0CD6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130CAE5-1FEE-8E52-6F06-B3D67D126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on the </a:t>
            </a:r>
            <a:r>
              <a:rPr lang="en-US" dirty="0" err="1"/>
              <a:t>CaRa</a:t>
            </a:r>
            <a:r>
              <a:rPr lang="en-US" dirty="0"/>
              <a:t> Dataset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76C17F2-1E7F-811B-FD1A-DB1658A4B4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419190"/>
              </p:ext>
            </p:extLst>
          </p:nvPr>
        </p:nvGraphicFramePr>
        <p:xfrm>
          <a:off x="313252" y="1055396"/>
          <a:ext cx="11075083" cy="4788535"/>
        </p:xfrm>
        <a:graphic>
          <a:graphicData uri="http://schemas.openxmlformats.org/drawingml/2006/table">
            <a:tbl>
              <a:tblPr firstRow="1" bandRow="1">
                <a:tableStyleId>{C13260A7-09F8-4D28-BD88-5D6EB120F919}</a:tableStyleId>
              </a:tblPr>
              <a:tblGrid>
                <a:gridCol w="1844022">
                  <a:extLst>
                    <a:ext uri="{9D8B030D-6E8A-4147-A177-3AD203B41FA5}">
                      <a16:colId xmlns:a16="http://schemas.microsoft.com/office/drawing/2014/main" val="3080682932"/>
                    </a:ext>
                  </a:extLst>
                </a:gridCol>
                <a:gridCol w="2441359">
                  <a:extLst>
                    <a:ext uri="{9D8B030D-6E8A-4147-A177-3AD203B41FA5}">
                      <a16:colId xmlns:a16="http://schemas.microsoft.com/office/drawing/2014/main" val="4280641238"/>
                    </a:ext>
                  </a:extLst>
                </a:gridCol>
                <a:gridCol w="769978">
                  <a:extLst>
                    <a:ext uri="{9D8B030D-6E8A-4147-A177-3AD203B41FA5}">
                      <a16:colId xmlns:a16="http://schemas.microsoft.com/office/drawing/2014/main" val="714719154"/>
                    </a:ext>
                  </a:extLst>
                </a:gridCol>
                <a:gridCol w="889121">
                  <a:extLst>
                    <a:ext uri="{9D8B030D-6E8A-4147-A177-3AD203B41FA5}">
                      <a16:colId xmlns:a16="http://schemas.microsoft.com/office/drawing/2014/main" val="3872378980"/>
                    </a:ext>
                  </a:extLst>
                </a:gridCol>
                <a:gridCol w="821080">
                  <a:extLst>
                    <a:ext uri="{9D8B030D-6E8A-4147-A177-3AD203B41FA5}">
                      <a16:colId xmlns:a16="http://schemas.microsoft.com/office/drawing/2014/main" val="3300426633"/>
                    </a:ext>
                  </a:extLst>
                </a:gridCol>
                <a:gridCol w="889121">
                  <a:extLst>
                    <a:ext uri="{9D8B030D-6E8A-4147-A177-3AD203B41FA5}">
                      <a16:colId xmlns:a16="http://schemas.microsoft.com/office/drawing/2014/main" val="4035070338"/>
                    </a:ext>
                  </a:extLst>
                </a:gridCol>
                <a:gridCol w="821080">
                  <a:extLst>
                    <a:ext uri="{9D8B030D-6E8A-4147-A177-3AD203B41FA5}">
                      <a16:colId xmlns:a16="http://schemas.microsoft.com/office/drawing/2014/main" val="2106824915"/>
                    </a:ext>
                  </a:extLst>
                </a:gridCol>
                <a:gridCol w="889121">
                  <a:extLst>
                    <a:ext uri="{9D8B030D-6E8A-4147-A177-3AD203B41FA5}">
                      <a16:colId xmlns:a16="http://schemas.microsoft.com/office/drawing/2014/main" val="2362065916"/>
                    </a:ext>
                  </a:extLst>
                </a:gridCol>
                <a:gridCol w="821080">
                  <a:extLst>
                    <a:ext uri="{9D8B030D-6E8A-4147-A177-3AD203B41FA5}">
                      <a16:colId xmlns:a16="http://schemas.microsoft.com/office/drawing/2014/main" val="3508589146"/>
                    </a:ext>
                  </a:extLst>
                </a:gridCol>
                <a:gridCol w="889121">
                  <a:extLst>
                    <a:ext uri="{9D8B030D-6E8A-4147-A177-3AD203B41FA5}">
                      <a16:colId xmlns:a16="http://schemas.microsoft.com/office/drawing/2014/main" val="1337261751"/>
                    </a:ext>
                  </a:extLst>
                </a:gridCol>
              </a:tblGrid>
              <a:tr h="467360">
                <a:tc rowSpan="2" gridSpan="2">
                  <a:txBody>
                    <a:bodyPr/>
                    <a:lstStyle/>
                    <a:p>
                      <a:pPr algn="l"/>
                      <a:endParaRPr lang="en-US" sz="20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l"/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Dataset</a:t>
                      </a:r>
                    </a:p>
                  </a:txBody>
                  <a:tcPr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6459071"/>
                  </a:ext>
                </a:extLst>
              </a:tr>
              <a:tr h="279411">
                <a:tc gridSpan="2" vMerge="1">
                  <a:txBody>
                    <a:bodyPr/>
                    <a:lstStyle/>
                    <a:p>
                      <a:endParaRPr dirty="0"/>
                    </a:p>
                  </a:txBody>
                  <a:tcPr anchor="ctr"/>
                </a:tc>
                <a:tc hMerge="1" vMerge="1">
                  <a:txBody>
                    <a:bodyPr/>
                    <a:lstStyle/>
                    <a:p>
                      <a:pPr algn="l"/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CaRa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Crossfit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Recofit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MM-Fit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4381756"/>
                  </a:ext>
                </a:extLst>
              </a:tr>
              <a:tr h="46736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Baseline group</a:t>
                      </a:r>
                    </a:p>
                  </a:txBody>
                  <a:tcPr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Method</a:t>
                      </a:r>
                    </a:p>
                  </a:txBody>
                  <a:tcPr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RMSE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RMSE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RMSE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RMSE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4008461"/>
                  </a:ext>
                </a:extLst>
              </a:tr>
              <a:tr h="170271">
                <a:tc v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CaRaCount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(proposed)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10669496"/>
                  </a:ext>
                </a:extLst>
              </a:tr>
              <a:tr h="170271">
                <a:tc rowSpan="4"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Simple heuristics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18.51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24.15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11.38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4.92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3977186"/>
                  </a:ext>
                </a:extLst>
              </a:tr>
              <a:tr h="170271">
                <a:tc v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15.74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26.37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11.36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4.94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44255906"/>
                  </a:ext>
                </a:extLst>
              </a:tr>
              <a:tr h="170271">
                <a:tc v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Average time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20.56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5.98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95083135"/>
                  </a:ext>
                </a:extLst>
              </a:tr>
              <a:tr h="170271">
                <a:tc v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Dominant frequency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21.06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7.74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62058973"/>
                  </a:ext>
                </a:extLst>
              </a:tr>
              <a:tr h="170271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Signal-processing methods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Threshold crossing [41]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15.76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21.60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3.69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7.54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57747640"/>
                  </a:ext>
                </a:extLst>
              </a:tr>
              <a:tr h="170271">
                <a:tc v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Peak detection [22, 35]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19.04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2.62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00352275"/>
                  </a:ext>
                </a:extLst>
              </a:tr>
              <a:tr h="170271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Deep-learning methods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Soro et al.[33]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18.22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87301928"/>
                  </a:ext>
                </a:extLst>
              </a:tr>
              <a:tr h="170271">
                <a:tc v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Basic transformer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0.99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1.27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99312939"/>
                  </a:ext>
                </a:extLst>
              </a:tr>
              <a:tr h="173662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Video-based methods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RepNet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[8]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2211518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TransRAC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[14]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11.53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6823403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4F4A84EA-9C04-80EA-8E60-8914B695FD73}"/>
              </a:ext>
            </a:extLst>
          </p:cNvPr>
          <p:cNvGrpSpPr/>
          <p:nvPr/>
        </p:nvGrpSpPr>
        <p:grpSpPr>
          <a:xfrm>
            <a:off x="4387049" y="795141"/>
            <a:ext cx="7136167" cy="5166803"/>
            <a:chOff x="4387049" y="795141"/>
            <a:chExt cx="7136167" cy="516680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C8E7DC2-D7B6-AA43-B2A1-B218F4952C88}"/>
                </a:ext>
              </a:extLst>
            </p:cNvPr>
            <p:cNvSpPr/>
            <p:nvPr/>
          </p:nvSpPr>
          <p:spPr>
            <a:xfrm>
              <a:off x="6258758" y="795141"/>
              <a:ext cx="5264458" cy="51668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777040E-C1CC-5756-9AB0-2D2BE2A82640}"/>
                </a:ext>
              </a:extLst>
            </p:cNvPr>
            <p:cNvSpPr/>
            <p:nvPr/>
          </p:nvSpPr>
          <p:spPr>
            <a:xfrm>
              <a:off x="4387049" y="1037639"/>
              <a:ext cx="1871709" cy="882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9FC725B6-9DCE-D456-7038-62D2C5B702FC}"/>
              </a:ext>
            </a:extLst>
          </p:cNvPr>
          <p:cNvSpPr/>
          <p:nvPr/>
        </p:nvSpPr>
        <p:spPr>
          <a:xfrm>
            <a:off x="205005" y="1731145"/>
            <a:ext cx="1953304" cy="44199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8A3564-10CF-8A3B-168A-5456562018A9}"/>
              </a:ext>
            </a:extLst>
          </p:cNvPr>
          <p:cNvSpPr/>
          <p:nvPr/>
        </p:nvSpPr>
        <p:spPr>
          <a:xfrm>
            <a:off x="2094469" y="2681056"/>
            <a:ext cx="5566960" cy="3180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2989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E35C3-7FB1-60E0-7716-5B35237A5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EAC956-A431-A9A3-A958-23142BBC0C9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85C704-7474-7553-29A8-88496B61C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on the </a:t>
            </a:r>
            <a:r>
              <a:rPr lang="en-US" dirty="0" err="1"/>
              <a:t>CaRa</a:t>
            </a:r>
            <a:r>
              <a:rPr lang="en-US" dirty="0"/>
              <a:t> Dataset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05069A7-A9C6-5EED-6CFD-A23D2DF7AF06}"/>
              </a:ext>
            </a:extLst>
          </p:cNvPr>
          <p:cNvGraphicFramePr>
            <a:graphicFrameLocks noGrp="1"/>
          </p:cNvGraphicFramePr>
          <p:nvPr/>
        </p:nvGraphicFramePr>
        <p:xfrm>
          <a:off x="313252" y="1055396"/>
          <a:ext cx="11075083" cy="4788535"/>
        </p:xfrm>
        <a:graphic>
          <a:graphicData uri="http://schemas.openxmlformats.org/drawingml/2006/table">
            <a:tbl>
              <a:tblPr firstRow="1" bandRow="1">
                <a:tableStyleId>{C13260A7-09F8-4D28-BD88-5D6EB120F919}</a:tableStyleId>
              </a:tblPr>
              <a:tblGrid>
                <a:gridCol w="1844022">
                  <a:extLst>
                    <a:ext uri="{9D8B030D-6E8A-4147-A177-3AD203B41FA5}">
                      <a16:colId xmlns:a16="http://schemas.microsoft.com/office/drawing/2014/main" val="3080682932"/>
                    </a:ext>
                  </a:extLst>
                </a:gridCol>
                <a:gridCol w="2441359">
                  <a:extLst>
                    <a:ext uri="{9D8B030D-6E8A-4147-A177-3AD203B41FA5}">
                      <a16:colId xmlns:a16="http://schemas.microsoft.com/office/drawing/2014/main" val="4280641238"/>
                    </a:ext>
                  </a:extLst>
                </a:gridCol>
                <a:gridCol w="769978">
                  <a:extLst>
                    <a:ext uri="{9D8B030D-6E8A-4147-A177-3AD203B41FA5}">
                      <a16:colId xmlns:a16="http://schemas.microsoft.com/office/drawing/2014/main" val="714719154"/>
                    </a:ext>
                  </a:extLst>
                </a:gridCol>
                <a:gridCol w="889121">
                  <a:extLst>
                    <a:ext uri="{9D8B030D-6E8A-4147-A177-3AD203B41FA5}">
                      <a16:colId xmlns:a16="http://schemas.microsoft.com/office/drawing/2014/main" val="3872378980"/>
                    </a:ext>
                  </a:extLst>
                </a:gridCol>
                <a:gridCol w="821080">
                  <a:extLst>
                    <a:ext uri="{9D8B030D-6E8A-4147-A177-3AD203B41FA5}">
                      <a16:colId xmlns:a16="http://schemas.microsoft.com/office/drawing/2014/main" val="3300426633"/>
                    </a:ext>
                  </a:extLst>
                </a:gridCol>
                <a:gridCol w="889121">
                  <a:extLst>
                    <a:ext uri="{9D8B030D-6E8A-4147-A177-3AD203B41FA5}">
                      <a16:colId xmlns:a16="http://schemas.microsoft.com/office/drawing/2014/main" val="4035070338"/>
                    </a:ext>
                  </a:extLst>
                </a:gridCol>
                <a:gridCol w="821080">
                  <a:extLst>
                    <a:ext uri="{9D8B030D-6E8A-4147-A177-3AD203B41FA5}">
                      <a16:colId xmlns:a16="http://schemas.microsoft.com/office/drawing/2014/main" val="2106824915"/>
                    </a:ext>
                  </a:extLst>
                </a:gridCol>
                <a:gridCol w="889121">
                  <a:extLst>
                    <a:ext uri="{9D8B030D-6E8A-4147-A177-3AD203B41FA5}">
                      <a16:colId xmlns:a16="http://schemas.microsoft.com/office/drawing/2014/main" val="2362065916"/>
                    </a:ext>
                  </a:extLst>
                </a:gridCol>
                <a:gridCol w="821080">
                  <a:extLst>
                    <a:ext uri="{9D8B030D-6E8A-4147-A177-3AD203B41FA5}">
                      <a16:colId xmlns:a16="http://schemas.microsoft.com/office/drawing/2014/main" val="3508589146"/>
                    </a:ext>
                  </a:extLst>
                </a:gridCol>
                <a:gridCol w="889121">
                  <a:extLst>
                    <a:ext uri="{9D8B030D-6E8A-4147-A177-3AD203B41FA5}">
                      <a16:colId xmlns:a16="http://schemas.microsoft.com/office/drawing/2014/main" val="1337261751"/>
                    </a:ext>
                  </a:extLst>
                </a:gridCol>
              </a:tblGrid>
              <a:tr h="467360">
                <a:tc rowSpan="2" gridSpan="2">
                  <a:txBody>
                    <a:bodyPr/>
                    <a:lstStyle/>
                    <a:p>
                      <a:pPr algn="l"/>
                      <a:endParaRPr lang="en-US" sz="20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l"/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Dataset</a:t>
                      </a:r>
                    </a:p>
                  </a:txBody>
                  <a:tcPr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6459071"/>
                  </a:ext>
                </a:extLst>
              </a:tr>
              <a:tr h="279411">
                <a:tc gridSpan="2" vMerge="1">
                  <a:txBody>
                    <a:bodyPr/>
                    <a:lstStyle/>
                    <a:p>
                      <a:endParaRPr dirty="0"/>
                    </a:p>
                  </a:txBody>
                  <a:tcPr anchor="ctr"/>
                </a:tc>
                <a:tc hMerge="1" vMerge="1">
                  <a:txBody>
                    <a:bodyPr/>
                    <a:lstStyle/>
                    <a:p>
                      <a:pPr algn="l"/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CaRa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Crossfit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Recofit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MM-Fit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4381756"/>
                  </a:ext>
                </a:extLst>
              </a:tr>
              <a:tr h="46736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Baseline group</a:t>
                      </a:r>
                    </a:p>
                  </a:txBody>
                  <a:tcPr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Method</a:t>
                      </a:r>
                    </a:p>
                  </a:txBody>
                  <a:tcPr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RMSE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RMSE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RMSE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RMSE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4008461"/>
                  </a:ext>
                </a:extLst>
              </a:tr>
              <a:tr h="170271">
                <a:tc v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CaRaCount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(proposed)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10669496"/>
                  </a:ext>
                </a:extLst>
              </a:tr>
              <a:tr h="170271">
                <a:tc rowSpan="4"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Simple heuristics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18.51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24.15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11.38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4.92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3977186"/>
                  </a:ext>
                </a:extLst>
              </a:tr>
              <a:tr h="170271">
                <a:tc v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15.74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26.37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11.36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4.94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44255906"/>
                  </a:ext>
                </a:extLst>
              </a:tr>
              <a:tr h="170271">
                <a:tc v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Average time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20.56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5.98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95083135"/>
                  </a:ext>
                </a:extLst>
              </a:tr>
              <a:tr h="170271">
                <a:tc v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Dominant frequency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21.06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7.74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62058973"/>
                  </a:ext>
                </a:extLst>
              </a:tr>
              <a:tr h="170271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Signal-processing methods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Threshold crossing [41]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15.76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21.60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3.69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7.54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57747640"/>
                  </a:ext>
                </a:extLst>
              </a:tr>
              <a:tr h="170271">
                <a:tc v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Peak detection [22, 35]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19.04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2.62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00352275"/>
                  </a:ext>
                </a:extLst>
              </a:tr>
              <a:tr h="170271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Deep-learning methods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Soro et al.[33]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18.22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87301928"/>
                  </a:ext>
                </a:extLst>
              </a:tr>
              <a:tr h="170271">
                <a:tc v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Basic transformer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0.99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1.27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99312939"/>
                  </a:ext>
                </a:extLst>
              </a:tr>
              <a:tr h="173662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Video-based methods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RepNet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[8]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2211518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TransRAC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[14]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11.53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6823403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601C1341-CDD9-4458-1150-7DF9032B6C6C}"/>
              </a:ext>
            </a:extLst>
          </p:cNvPr>
          <p:cNvGrpSpPr/>
          <p:nvPr/>
        </p:nvGrpSpPr>
        <p:grpSpPr>
          <a:xfrm>
            <a:off x="4387049" y="795141"/>
            <a:ext cx="7136167" cy="5166803"/>
            <a:chOff x="4387049" y="795141"/>
            <a:chExt cx="7136167" cy="516680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4EF300A-BDEF-CCD8-C8E0-CA0AC3387825}"/>
                </a:ext>
              </a:extLst>
            </p:cNvPr>
            <p:cNvSpPr/>
            <p:nvPr/>
          </p:nvSpPr>
          <p:spPr>
            <a:xfrm>
              <a:off x="6258758" y="795141"/>
              <a:ext cx="5264458" cy="51668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327D5FE-46AC-C504-D260-11633994996B}"/>
                </a:ext>
              </a:extLst>
            </p:cNvPr>
            <p:cNvSpPr/>
            <p:nvPr/>
          </p:nvSpPr>
          <p:spPr>
            <a:xfrm>
              <a:off x="4387049" y="1037639"/>
              <a:ext cx="1871709" cy="882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B12B37A-63B7-9914-2099-FE6619D8F7BD}"/>
              </a:ext>
            </a:extLst>
          </p:cNvPr>
          <p:cNvSpPr/>
          <p:nvPr/>
        </p:nvSpPr>
        <p:spPr>
          <a:xfrm>
            <a:off x="205005" y="1731145"/>
            <a:ext cx="1953304" cy="44199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930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67C68C-F4C3-E623-171E-9AAD4E9F858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A99FE2-2221-C1D2-C214-17C0610B5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need for action quantification</a:t>
            </a:r>
          </a:p>
        </p:txBody>
      </p:sp>
      <p:pic>
        <p:nvPicPr>
          <p:cNvPr id="5" name="Content Placeholder 6" descr="Exercise Spotlight: Jumping Jacks -">
            <a:extLst>
              <a:ext uri="{FF2B5EF4-FFF2-40B4-BE49-F238E27FC236}">
                <a16:creationId xmlns:a16="http://schemas.microsoft.com/office/drawing/2014/main" id="{83CCA20E-ADBB-2952-3601-47533BBD3C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63" t="-179" r="33496" b="-3"/>
          <a:stretch/>
        </p:blipFill>
        <p:spPr>
          <a:xfrm>
            <a:off x="364591" y="1574724"/>
            <a:ext cx="2577885" cy="3068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cartoon of a person lying on a bed&#10;&#10;AI-generated content may be incorrect.">
            <a:extLst>
              <a:ext uri="{FF2B5EF4-FFF2-40B4-BE49-F238E27FC236}">
                <a16:creationId xmlns:a16="http://schemas.microsoft.com/office/drawing/2014/main" id="{504AC9FE-E2B4-5511-CB04-C1AFC71B80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20" b="26"/>
          <a:stretch/>
        </p:blipFill>
        <p:spPr>
          <a:xfrm>
            <a:off x="9742723" y="1574724"/>
            <a:ext cx="2016266" cy="3059269"/>
          </a:xfrm>
          <a:prstGeom prst="rect">
            <a:avLst/>
          </a:prstGeom>
        </p:spPr>
      </p:pic>
      <p:pic>
        <p:nvPicPr>
          <p:cNvPr id="11" name="Picture 10" descr="A group of men playing volleyball&#10;&#10;AI-generated content may be incorrect.">
            <a:extLst>
              <a:ext uri="{FF2B5EF4-FFF2-40B4-BE49-F238E27FC236}">
                <a16:creationId xmlns:a16="http://schemas.microsoft.com/office/drawing/2014/main" id="{59EA0C7D-C450-BD00-730B-6E599834A1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857" t="-312" r="32046" b="598"/>
          <a:stretch/>
        </p:blipFill>
        <p:spPr>
          <a:xfrm>
            <a:off x="6570045" y="1574724"/>
            <a:ext cx="2706708" cy="30592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572E9C5-9233-3270-8775-909E7A696983}"/>
              </a:ext>
            </a:extLst>
          </p:cNvPr>
          <p:cNvSpPr txBox="1"/>
          <p:nvPr/>
        </p:nvSpPr>
        <p:spPr>
          <a:xfrm>
            <a:off x="218685" y="4721817"/>
            <a:ext cx="2869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Fitness and exercise tracking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E5F374-23FC-F64E-540F-34789C944D18}"/>
              </a:ext>
            </a:extLst>
          </p:cNvPr>
          <p:cNvSpPr txBox="1"/>
          <p:nvPr/>
        </p:nvSpPr>
        <p:spPr>
          <a:xfrm>
            <a:off x="6774068" y="4723285"/>
            <a:ext cx="229866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Injury prevention 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(shoulder injury due to too many spikes)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8AAB53-3057-5A44-3083-CB5C8EBD8329}"/>
              </a:ext>
            </a:extLst>
          </p:cNvPr>
          <p:cNvSpPr txBox="1"/>
          <p:nvPr/>
        </p:nvSpPr>
        <p:spPr>
          <a:xfrm>
            <a:off x="9483307" y="4721817"/>
            <a:ext cx="2639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Unconscious action quantification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(e.g., scratching, breathing disturbances &amp; sleep apnea)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327F0BB-3B97-25A7-4D1D-84D9851A4692}"/>
              </a:ext>
            </a:extLst>
          </p:cNvPr>
          <p:cNvGrpSpPr/>
          <p:nvPr/>
        </p:nvGrpSpPr>
        <p:grpSpPr>
          <a:xfrm>
            <a:off x="3321412" y="1565328"/>
            <a:ext cx="3102727" cy="3958176"/>
            <a:chOff x="3321412" y="1565328"/>
            <a:chExt cx="3102727" cy="3958176"/>
          </a:xfrm>
        </p:grpSpPr>
        <p:pic>
          <p:nvPicPr>
            <p:cNvPr id="7" name="Picture 6" descr="A person in orange shirt and black shorts running on a stage&#10;&#10;AI-generated content may be incorrect.">
              <a:extLst>
                <a:ext uri="{FF2B5EF4-FFF2-40B4-BE49-F238E27FC236}">
                  <a16:creationId xmlns:a16="http://schemas.microsoft.com/office/drawing/2014/main" id="{E68DA203-8E21-C04B-3FCE-BF7D1D68E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34117"/>
            <a:stretch/>
          </p:blipFill>
          <p:spPr>
            <a:xfrm>
              <a:off x="3408445" y="1565328"/>
              <a:ext cx="2695631" cy="306866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F6AD986-32E3-76A1-5428-0E3FC4095754}"/>
                </a:ext>
              </a:extLst>
            </p:cNvPr>
            <p:cNvSpPr txBox="1"/>
            <p:nvPr/>
          </p:nvSpPr>
          <p:spPr>
            <a:xfrm>
              <a:off x="3554443" y="4721817"/>
              <a:ext cx="2869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Performance evaluation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5980F78-08A7-E7DD-5C46-3438641A3891}"/>
                </a:ext>
              </a:extLst>
            </p:cNvPr>
            <p:cNvSpPr txBox="1"/>
            <p:nvPr/>
          </p:nvSpPr>
          <p:spPr>
            <a:xfrm>
              <a:off x="3321412" y="5000284"/>
              <a:ext cx="2869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(world record for jumping rope </a:t>
              </a:r>
            </a:p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228 times in 30s)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654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74E32-4088-96A7-6D4F-6B8B89E3B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DB9C17-C473-0B4F-F23C-9DE874AE13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2221EA-B88E-EA09-1060-F94F088A1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on the </a:t>
            </a:r>
            <a:r>
              <a:rPr lang="en-US" dirty="0" err="1"/>
              <a:t>CaRa</a:t>
            </a:r>
            <a:r>
              <a:rPr lang="en-US" dirty="0"/>
              <a:t> Dataset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807350A-F83C-BEED-5904-ADDA3FB76DEE}"/>
              </a:ext>
            </a:extLst>
          </p:cNvPr>
          <p:cNvGraphicFramePr>
            <a:graphicFrameLocks noGrp="1"/>
          </p:cNvGraphicFramePr>
          <p:nvPr/>
        </p:nvGraphicFramePr>
        <p:xfrm>
          <a:off x="313252" y="1055396"/>
          <a:ext cx="11075083" cy="4788535"/>
        </p:xfrm>
        <a:graphic>
          <a:graphicData uri="http://schemas.openxmlformats.org/drawingml/2006/table">
            <a:tbl>
              <a:tblPr firstRow="1" bandRow="1">
                <a:tableStyleId>{C13260A7-09F8-4D28-BD88-5D6EB120F919}</a:tableStyleId>
              </a:tblPr>
              <a:tblGrid>
                <a:gridCol w="1844022">
                  <a:extLst>
                    <a:ext uri="{9D8B030D-6E8A-4147-A177-3AD203B41FA5}">
                      <a16:colId xmlns:a16="http://schemas.microsoft.com/office/drawing/2014/main" val="3080682932"/>
                    </a:ext>
                  </a:extLst>
                </a:gridCol>
                <a:gridCol w="2441359">
                  <a:extLst>
                    <a:ext uri="{9D8B030D-6E8A-4147-A177-3AD203B41FA5}">
                      <a16:colId xmlns:a16="http://schemas.microsoft.com/office/drawing/2014/main" val="4280641238"/>
                    </a:ext>
                  </a:extLst>
                </a:gridCol>
                <a:gridCol w="769978">
                  <a:extLst>
                    <a:ext uri="{9D8B030D-6E8A-4147-A177-3AD203B41FA5}">
                      <a16:colId xmlns:a16="http://schemas.microsoft.com/office/drawing/2014/main" val="714719154"/>
                    </a:ext>
                  </a:extLst>
                </a:gridCol>
                <a:gridCol w="889121">
                  <a:extLst>
                    <a:ext uri="{9D8B030D-6E8A-4147-A177-3AD203B41FA5}">
                      <a16:colId xmlns:a16="http://schemas.microsoft.com/office/drawing/2014/main" val="3872378980"/>
                    </a:ext>
                  </a:extLst>
                </a:gridCol>
                <a:gridCol w="821080">
                  <a:extLst>
                    <a:ext uri="{9D8B030D-6E8A-4147-A177-3AD203B41FA5}">
                      <a16:colId xmlns:a16="http://schemas.microsoft.com/office/drawing/2014/main" val="3300426633"/>
                    </a:ext>
                  </a:extLst>
                </a:gridCol>
                <a:gridCol w="889121">
                  <a:extLst>
                    <a:ext uri="{9D8B030D-6E8A-4147-A177-3AD203B41FA5}">
                      <a16:colId xmlns:a16="http://schemas.microsoft.com/office/drawing/2014/main" val="4035070338"/>
                    </a:ext>
                  </a:extLst>
                </a:gridCol>
                <a:gridCol w="821080">
                  <a:extLst>
                    <a:ext uri="{9D8B030D-6E8A-4147-A177-3AD203B41FA5}">
                      <a16:colId xmlns:a16="http://schemas.microsoft.com/office/drawing/2014/main" val="2106824915"/>
                    </a:ext>
                  </a:extLst>
                </a:gridCol>
                <a:gridCol w="889121">
                  <a:extLst>
                    <a:ext uri="{9D8B030D-6E8A-4147-A177-3AD203B41FA5}">
                      <a16:colId xmlns:a16="http://schemas.microsoft.com/office/drawing/2014/main" val="2362065916"/>
                    </a:ext>
                  </a:extLst>
                </a:gridCol>
                <a:gridCol w="821080">
                  <a:extLst>
                    <a:ext uri="{9D8B030D-6E8A-4147-A177-3AD203B41FA5}">
                      <a16:colId xmlns:a16="http://schemas.microsoft.com/office/drawing/2014/main" val="3508589146"/>
                    </a:ext>
                  </a:extLst>
                </a:gridCol>
                <a:gridCol w="889121">
                  <a:extLst>
                    <a:ext uri="{9D8B030D-6E8A-4147-A177-3AD203B41FA5}">
                      <a16:colId xmlns:a16="http://schemas.microsoft.com/office/drawing/2014/main" val="1337261751"/>
                    </a:ext>
                  </a:extLst>
                </a:gridCol>
              </a:tblGrid>
              <a:tr h="467360">
                <a:tc rowSpan="2" gridSpan="2">
                  <a:txBody>
                    <a:bodyPr/>
                    <a:lstStyle/>
                    <a:p>
                      <a:pPr algn="l"/>
                      <a:endParaRPr lang="en-US" sz="20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l"/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Dataset</a:t>
                      </a:r>
                    </a:p>
                  </a:txBody>
                  <a:tcPr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6459071"/>
                  </a:ext>
                </a:extLst>
              </a:tr>
              <a:tr h="279411">
                <a:tc gridSpan="2" vMerge="1">
                  <a:txBody>
                    <a:bodyPr/>
                    <a:lstStyle/>
                    <a:p>
                      <a:endParaRPr dirty="0"/>
                    </a:p>
                  </a:txBody>
                  <a:tcPr anchor="ctr"/>
                </a:tc>
                <a:tc hMerge="1" vMerge="1">
                  <a:txBody>
                    <a:bodyPr/>
                    <a:lstStyle/>
                    <a:p>
                      <a:pPr algn="l"/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CaRa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Crossfit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Recofit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MM-Fit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4381756"/>
                  </a:ext>
                </a:extLst>
              </a:tr>
              <a:tr h="46736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Baseline group</a:t>
                      </a:r>
                    </a:p>
                  </a:txBody>
                  <a:tcPr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Method</a:t>
                      </a:r>
                    </a:p>
                  </a:txBody>
                  <a:tcPr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RMSE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RMSE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RMSE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RMSE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4008461"/>
                  </a:ext>
                </a:extLst>
              </a:tr>
              <a:tr h="170271">
                <a:tc v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CaRaCount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(proposed)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10669496"/>
                  </a:ext>
                </a:extLst>
              </a:tr>
              <a:tr h="170271">
                <a:tc rowSpan="4"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Simple heuristics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18.51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24.15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11.38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4.92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3977186"/>
                  </a:ext>
                </a:extLst>
              </a:tr>
              <a:tr h="170271">
                <a:tc v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15.74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26.37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11.36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4.94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44255906"/>
                  </a:ext>
                </a:extLst>
              </a:tr>
              <a:tr h="170271">
                <a:tc v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Average time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20.56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5.98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95083135"/>
                  </a:ext>
                </a:extLst>
              </a:tr>
              <a:tr h="170271">
                <a:tc v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Dominant frequency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21.06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7.74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62058973"/>
                  </a:ext>
                </a:extLst>
              </a:tr>
              <a:tr h="170271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Signal-processing methods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Threshold crossing [41]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15.76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21.60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3.69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7.54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57747640"/>
                  </a:ext>
                </a:extLst>
              </a:tr>
              <a:tr h="170271">
                <a:tc v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Peak detection [22, 35]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19.04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2.62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00352275"/>
                  </a:ext>
                </a:extLst>
              </a:tr>
              <a:tr h="170271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Deep-learning methods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Soro et al.[33]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18.22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87301928"/>
                  </a:ext>
                </a:extLst>
              </a:tr>
              <a:tr h="170271">
                <a:tc v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Basic transformer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0.99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1.27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99312939"/>
                  </a:ext>
                </a:extLst>
              </a:tr>
              <a:tr h="173662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Video-based methods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RepNet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[8]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2211518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TransRAC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[14]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11.53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6823403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2B95D23A-C3A5-9287-2596-A78C32E369F6}"/>
              </a:ext>
            </a:extLst>
          </p:cNvPr>
          <p:cNvGrpSpPr/>
          <p:nvPr/>
        </p:nvGrpSpPr>
        <p:grpSpPr>
          <a:xfrm>
            <a:off x="4387049" y="795141"/>
            <a:ext cx="7136167" cy="5166803"/>
            <a:chOff x="4387049" y="795141"/>
            <a:chExt cx="7136167" cy="516680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96CFBC1-9E3D-D741-9DCC-C288DD41C1DC}"/>
                </a:ext>
              </a:extLst>
            </p:cNvPr>
            <p:cNvSpPr/>
            <p:nvPr/>
          </p:nvSpPr>
          <p:spPr>
            <a:xfrm>
              <a:off x="6258758" y="795141"/>
              <a:ext cx="5264458" cy="51668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85BC95A-9C19-F6D4-EA35-6C53958DF70D}"/>
                </a:ext>
              </a:extLst>
            </p:cNvPr>
            <p:cNvSpPr/>
            <p:nvPr/>
          </p:nvSpPr>
          <p:spPr>
            <a:xfrm>
              <a:off x="4387049" y="1037639"/>
              <a:ext cx="1871709" cy="882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813797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2DD19-C3FC-F583-2B8B-48B63F411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D93852-0788-8DD4-4F6E-EA04BEF87B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62460C4-55A5-A472-3AB9-5E1E6729B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on Multiple Datasets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60A71C6-A212-92F6-630E-0D915D3500A8}"/>
              </a:ext>
            </a:extLst>
          </p:cNvPr>
          <p:cNvGraphicFramePr>
            <a:graphicFrameLocks noGrp="1"/>
          </p:cNvGraphicFramePr>
          <p:nvPr/>
        </p:nvGraphicFramePr>
        <p:xfrm>
          <a:off x="313252" y="1055396"/>
          <a:ext cx="11075083" cy="4788535"/>
        </p:xfrm>
        <a:graphic>
          <a:graphicData uri="http://schemas.openxmlformats.org/drawingml/2006/table">
            <a:tbl>
              <a:tblPr firstRow="1" bandRow="1">
                <a:tableStyleId>{C13260A7-09F8-4D28-BD88-5D6EB120F919}</a:tableStyleId>
              </a:tblPr>
              <a:tblGrid>
                <a:gridCol w="1844022">
                  <a:extLst>
                    <a:ext uri="{9D8B030D-6E8A-4147-A177-3AD203B41FA5}">
                      <a16:colId xmlns:a16="http://schemas.microsoft.com/office/drawing/2014/main" val="3080682932"/>
                    </a:ext>
                  </a:extLst>
                </a:gridCol>
                <a:gridCol w="2441359">
                  <a:extLst>
                    <a:ext uri="{9D8B030D-6E8A-4147-A177-3AD203B41FA5}">
                      <a16:colId xmlns:a16="http://schemas.microsoft.com/office/drawing/2014/main" val="4280641238"/>
                    </a:ext>
                  </a:extLst>
                </a:gridCol>
                <a:gridCol w="769978">
                  <a:extLst>
                    <a:ext uri="{9D8B030D-6E8A-4147-A177-3AD203B41FA5}">
                      <a16:colId xmlns:a16="http://schemas.microsoft.com/office/drawing/2014/main" val="714719154"/>
                    </a:ext>
                  </a:extLst>
                </a:gridCol>
                <a:gridCol w="889121">
                  <a:extLst>
                    <a:ext uri="{9D8B030D-6E8A-4147-A177-3AD203B41FA5}">
                      <a16:colId xmlns:a16="http://schemas.microsoft.com/office/drawing/2014/main" val="3872378980"/>
                    </a:ext>
                  </a:extLst>
                </a:gridCol>
                <a:gridCol w="821080">
                  <a:extLst>
                    <a:ext uri="{9D8B030D-6E8A-4147-A177-3AD203B41FA5}">
                      <a16:colId xmlns:a16="http://schemas.microsoft.com/office/drawing/2014/main" val="3300426633"/>
                    </a:ext>
                  </a:extLst>
                </a:gridCol>
                <a:gridCol w="889121">
                  <a:extLst>
                    <a:ext uri="{9D8B030D-6E8A-4147-A177-3AD203B41FA5}">
                      <a16:colId xmlns:a16="http://schemas.microsoft.com/office/drawing/2014/main" val="4035070338"/>
                    </a:ext>
                  </a:extLst>
                </a:gridCol>
                <a:gridCol w="821080">
                  <a:extLst>
                    <a:ext uri="{9D8B030D-6E8A-4147-A177-3AD203B41FA5}">
                      <a16:colId xmlns:a16="http://schemas.microsoft.com/office/drawing/2014/main" val="2106824915"/>
                    </a:ext>
                  </a:extLst>
                </a:gridCol>
                <a:gridCol w="889121">
                  <a:extLst>
                    <a:ext uri="{9D8B030D-6E8A-4147-A177-3AD203B41FA5}">
                      <a16:colId xmlns:a16="http://schemas.microsoft.com/office/drawing/2014/main" val="2362065916"/>
                    </a:ext>
                  </a:extLst>
                </a:gridCol>
                <a:gridCol w="821080">
                  <a:extLst>
                    <a:ext uri="{9D8B030D-6E8A-4147-A177-3AD203B41FA5}">
                      <a16:colId xmlns:a16="http://schemas.microsoft.com/office/drawing/2014/main" val="3508589146"/>
                    </a:ext>
                  </a:extLst>
                </a:gridCol>
                <a:gridCol w="889121">
                  <a:extLst>
                    <a:ext uri="{9D8B030D-6E8A-4147-A177-3AD203B41FA5}">
                      <a16:colId xmlns:a16="http://schemas.microsoft.com/office/drawing/2014/main" val="1337261751"/>
                    </a:ext>
                  </a:extLst>
                </a:gridCol>
              </a:tblGrid>
              <a:tr h="467360">
                <a:tc rowSpan="2" gridSpan="2">
                  <a:txBody>
                    <a:bodyPr/>
                    <a:lstStyle/>
                    <a:p>
                      <a:pPr algn="l"/>
                      <a:endParaRPr lang="en-US" sz="20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l"/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Dataset</a:t>
                      </a:r>
                    </a:p>
                  </a:txBody>
                  <a:tcPr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6459071"/>
                  </a:ext>
                </a:extLst>
              </a:tr>
              <a:tr h="279411">
                <a:tc gridSpan="2" vMerge="1">
                  <a:txBody>
                    <a:bodyPr/>
                    <a:lstStyle/>
                    <a:p>
                      <a:endParaRPr dirty="0"/>
                    </a:p>
                  </a:txBody>
                  <a:tcPr anchor="ctr"/>
                </a:tc>
                <a:tc hMerge="1" vMerge="1">
                  <a:txBody>
                    <a:bodyPr/>
                    <a:lstStyle/>
                    <a:p>
                      <a:pPr algn="l"/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CaRa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Crossfit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Recofit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MM-Fit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4381756"/>
                  </a:ext>
                </a:extLst>
              </a:tr>
              <a:tr h="46736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Baseline group</a:t>
                      </a:r>
                    </a:p>
                  </a:txBody>
                  <a:tcPr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Method</a:t>
                      </a:r>
                    </a:p>
                  </a:txBody>
                  <a:tcPr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RMSE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RMSE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RMSE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RMSE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4008461"/>
                  </a:ext>
                </a:extLst>
              </a:tr>
              <a:tr h="170271">
                <a:tc v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CaRaCount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(proposed)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10669496"/>
                  </a:ext>
                </a:extLst>
              </a:tr>
              <a:tr h="170271">
                <a:tc rowSpan="4"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Simple heuristics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18.51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24.15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11.38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4.92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3977186"/>
                  </a:ext>
                </a:extLst>
              </a:tr>
              <a:tr h="170271">
                <a:tc v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15.74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26.37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11.36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4.94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44255906"/>
                  </a:ext>
                </a:extLst>
              </a:tr>
              <a:tr h="170271">
                <a:tc v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Average time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20.56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5.98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95083135"/>
                  </a:ext>
                </a:extLst>
              </a:tr>
              <a:tr h="170271">
                <a:tc v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Dominant frequency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21.06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7.74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62058973"/>
                  </a:ext>
                </a:extLst>
              </a:tr>
              <a:tr h="170271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Signal-processing methods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Threshold crossing [41]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15.76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21.60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3.69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7.54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57747640"/>
                  </a:ext>
                </a:extLst>
              </a:tr>
              <a:tr h="170271">
                <a:tc v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Peak detection [22, 35]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19.04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2.62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00352275"/>
                  </a:ext>
                </a:extLst>
              </a:tr>
              <a:tr h="170271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Deep-learning methods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Soro et al.[33]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18.22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87301928"/>
                  </a:ext>
                </a:extLst>
              </a:tr>
              <a:tr h="170271">
                <a:tc v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Basic transformer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0.99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1.27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99312939"/>
                  </a:ext>
                </a:extLst>
              </a:tr>
              <a:tr h="173662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Video-based methods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RepNet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[8]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2211518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TransRAC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[14]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11.53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68234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97141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F071E-456A-BC44-0201-A30ED860D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0246D8-E956-A7CD-94B8-B11598E6DB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DF908A-9A20-C343-167A-92F0B3636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on Multiple Datasets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1DB8A3D-20DE-CAB4-10F0-E82819754A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042596"/>
              </p:ext>
            </p:extLst>
          </p:nvPr>
        </p:nvGraphicFramePr>
        <p:xfrm>
          <a:off x="313252" y="1055396"/>
          <a:ext cx="11075083" cy="4788535"/>
        </p:xfrm>
        <a:graphic>
          <a:graphicData uri="http://schemas.openxmlformats.org/drawingml/2006/table">
            <a:tbl>
              <a:tblPr firstRow="1" bandRow="1">
                <a:tableStyleId>{C13260A7-09F8-4D28-BD88-5D6EB120F919}</a:tableStyleId>
              </a:tblPr>
              <a:tblGrid>
                <a:gridCol w="1844022">
                  <a:extLst>
                    <a:ext uri="{9D8B030D-6E8A-4147-A177-3AD203B41FA5}">
                      <a16:colId xmlns:a16="http://schemas.microsoft.com/office/drawing/2014/main" val="3080682932"/>
                    </a:ext>
                  </a:extLst>
                </a:gridCol>
                <a:gridCol w="2441359">
                  <a:extLst>
                    <a:ext uri="{9D8B030D-6E8A-4147-A177-3AD203B41FA5}">
                      <a16:colId xmlns:a16="http://schemas.microsoft.com/office/drawing/2014/main" val="4280641238"/>
                    </a:ext>
                  </a:extLst>
                </a:gridCol>
                <a:gridCol w="769978">
                  <a:extLst>
                    <a:ext uri="{9D8B030D-6E8A-4147-A177-3AD203B41FA5}">
                      <a16:colId xmlns:a16="http://schemas.microsoft.com/office/drawing/2014/main" val="714719154"/>
                    </a:ext>
                  </a:extLst>
                </a:gridCol>
                <a:gridCol w="889121">
                  <a:extLst>
                    <a:ext uri="{9D8B030D-6E8A-4147-A177-3AD203B41FA5}">
                      <a16:colId xmlns:a16="http://schemas.microsoft.com/office/drawing/2014/main" val="3872378980"/>
                    </a:ext>
                  </a:extLst>
                </a:gridCol>
                <a:gridCol w="821080">
                  <a:extLst>
                    <a:ext uri="{9D8B030D-6E8A-4147-A177-3AD203B41FA5}">
                      <a16:colId xmlns:a16="http://schemas.microsoft.com/office/drawing/2014/main" val="3300426633"/>
                    </a:ext>
                  </a:extLst>
                </a:gridCol>
                <a:gridCol w="889121">
                  <a:extLst>
                    <a:ext uri="{9D8B030D-6E8A-4147-A177-3AD203B41FA5}">
                      <a16:colId xmlns:a16="http://schemas.microsoft.com/office/drawing/2014/main" val="4035070338"/>
                    </a:ext>
                  </a:extLst>
                </a:gridCol>
                <a:gridCol w="821080">
                  <a:extLst>
                    <a:ext uri="{9D8B030D-6E8A-4147-A177-3AD203B41FA5}">
                      <a16:colId xmlns:a16="http://schemas.microsoft.com/office/drawing/2014/main" val="2106824915"/>
                    </a:ext>
                  </a:extLst>
                </a:gridCol>
                <a:gridCol w="889121">
                  <a:extLst>
                    <a:ext uri="{9D8B030D-6E8A-4147-A177-3AD203B41FA5}">
                      <a16:colId xmlns:a16="http://schemas.microsoft.com/office/drawing/2014/main" val="2362065916"/>
                    </a:ext>
                  </a:extLst>
                </a:gridCol>
                <a:gridCol w="821080">
                  <a:extLst>
                    <a:ext uri="{9D8B030D-6E8A-4147-A177-3AD203B41FA5}">
                      <a16:colId xmlns:a16="http://schemas.microsoft.com/office/drawing/2014/main" val="3508589146"/>
                    </a:ext>
                  </a:extLst>
                </a:gridCol>
                <a:gridCol w="889121">
                  <a:extLst>
                    <a:ext uri="{9D8B030D-6E8A-4147-A177-3AD203B41FA5}">
                      <a16:colId xmlns:a16="http://schemas.microsoft.com/office/drawing/2014/main" val="1337261751"/>
                    </a:ext>
                  </a:extLst>
                </a:gridCol>
              </a:tblGrid>
              <a:tr h="467360">
                <a:tc rowSpan="2" gridSpan="2">
                  <a:txBody>
                    <a:bodyPr/>
                    <a:lstStyle/>
                    <a:p>
                      <a:pPr algn="l"/>
                      <a:endParaRPr lang="en-US" sz="20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l"/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Dataset</a:t>
                      </a:r>
                    </a:p>
                  </a:txBody>
                  <a:tcPr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6459071"/>
                  </a:ext>
                </a:extLst>
              </a:tr>
              <a:tr h="279411">
                <a:tc gridSpan="2" vMerge="1">
                  <a:txBody>
                    <a:bodyPr/>
                    <a:lstStyle/>
                    <a:p>
                      <a:endParaRPr dirty="0"/>
                    </a:p>
                  </a:txBody>
                  <a:tcPr anchor="ctr"/>
                </a:tc>
                <a:tc hMerge="1" vMerge="1">
                  <a:txBody>
                    <a:bodyPr/>
                    <a:lstStyle/>
                    <a:p>
                      <a:pPr algn="l"/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CaRa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Crossfit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Recofit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MM-Fit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4381756"/>
                  </a:ext>
                </a:extLst>
              </a:tr>
              <a:tr h="46736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Baseline group</a:t>
                      </a:r>
                    </a:p>
                  </a:txBody>
                  <a:tcPr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Method</a:t>
                      </a:r>
                    </a:p>
                  </a:txBody>
                  <a:tcPr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RMSE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RMSE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RMSE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RMSE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4008461"/>
                  </a:ext>
                </a:extLst>
              </a:tr>
              <a:tr h="170271">
                <a:tc v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CaRaCount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(proposed)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6.26</a:t>
                      </a:r>
                    </a:p>
                  </a:txBody>
                  <a:tcPr marL="9525" marR="9525" marT="9525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9.78</a:t>
                      </a:r>
                    </a:p>
                  </a:txBody>
                  <a:tcPr marL="9525" marR="9525" marT="9525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0.13</a:t>
                      </a:r>
                    </a:p>
                  </a:txBody>
                  <a:tcPr marL="9525" marR="9525" marT="9525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0.42</a:t>
                      </a:r>
                    </a:p>
                  </a:txBody>
                  <a:tcPr marL="9525" marR="9525" marT="9525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1.48</a:t>
                      </a:r>
                    </a:p>
                  </a:txBody>
                  <a:tcPr marL="9525" marR="9525" marT="9525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2.97</a:t>
                      </a:r>
                    </a:p>
                  </a:txBody>
                  <a:tcPr marL="9525" marR="9525" marT="9525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0.32</a:t>
                      </a:r>
                    </a:p>
                  </a:txBody>
                  <a:tcPr marL="9525" marR="9525" marT="9525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0.68</a:t>
                      </a:r>
                    </a:p>
                  </a:txBody>
                  <a:tcPr marL="9525" marR="9525" marT="9525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669496"/>
                  </a:ext>
                </a:extLst>
              </a:tr>
              <a:tr h="170271">
                <a:tc rowSpan="4"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Simple heuristics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18.51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24.15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11.38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4.92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3977186"/>
                  </a:ext>
                </a:extLst>
              </a:tr>
              <a:tr h="170271">
                <a:tc v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15.74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26.37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11.36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4.94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44255906"/>
                  </a:ext>
                </a:extLst>
              </a:tr>
              <a:tr h="170271">
                <a:tc v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Average time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20.56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1.87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3.23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5.98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95083135"/>
                  </a:ext>
                </a:extLst>
              </a:tr>
              <a:tr h="170271">
                <a:tc v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Dominant frequency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21.06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7.74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62058973"/>
                  </a:ext>
                </a:extLst>
              </a:tr>
              <a:tr h="170271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Signal-processing methods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Threshold crossing [41]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15.76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21.60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3.69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7.54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57747640"/>
                  </a:ext>
                </a:extLst>
              </a:tr>
              <a:tr h="170271">
                <a:tc v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Peak detection [22, 35]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19.04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2.62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00352275"/>
                  </a:ext>
                </a:extLst>
              </a:tr>
              <a:tr h="170271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Deep-learning methods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Soro et al.[33]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18.22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0.55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87301928"/>
                  </a:ext>
                </a:extLst>
              </a:tr>
              <a:tr h="170271">
                <a:tc v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Basic transformer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0.99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1.27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99312939"/>
                  </a:ext>
                </a:extLst>
              </a:tr>
              <a:tr h="173662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Video-based methods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RepNet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[8]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0.79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0.34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0.76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211518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TransRAC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[14]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8.42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11.53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68234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90149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B1A88D-513D-F3CD-1A27-3A9DB9619AF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AB704C-DD43-91AB-EF96-C0D941798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– Phase Assignment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EB2DE4-319A-16A6-7CCD-0F04C3437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92" y="1429564"/>
            <a:ext cx="11003871" cy="34086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3CB5B09-EF87-5680-7BBB-17F71A07BD5E}"/>
              </a:ext>
            </a:extLst>
          </p:cNvPr>
          <p:cNvSpPr txBox="1"/>
          <p:nvPr/>
        </p:nvSpPr>
        <p:spPr>
          <a:xfrm>
            <a:off x="421330" y="5681722"/>
            <a:ext cx="10708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CaRaCount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considers the transition from Phase 4 to Phase 1 as the action boundary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56E456D-22B2-7BED-9A0E-1AA8B8A9214A}"/>
              </a:ext>
            </a:extLst>
          </p:cNvPr>
          <p:cNvGrpSpPr/>
          <p:nvPr/>
        </p:nvGrpSpPr>
        <p:grpSpPr>
          <a:xfrm>
            <a:off x="3252696" y="6103524"/>
            <a:ext cx="5683431" cy="461666"/>
            <a:chOff x="3349283" y="6211788"/>
            <a:chExt cx="5683431" cy="46166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ED30DC7-F554-73DA-550B-BD2E52DA6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49283" y="6330554"/>
              <a:ext cx="3962400" cy="3429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D223D0D-BF72-C7FA-0E82-C2562E627578}"/>
                </a:ext>
              </a:extLst>
            </p:cNvPr>
            <p:cNvSpPr txBox="1"/>
            <p:nvPr/>
          </p:nvSpPr>
          <p:spPr>
            <a:xfrm>
              <a:off x="7222603" y="6211789"/>
              <a:ext cx="18101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Manual label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D0A2124-2976-B649-EB4F-A2CE0D4837F8}"/>
                </a:ext>
              </a:extLst>
            </p:cNvPr>
            <p:cNvSpPr txBox="1"/>
            <p:nvPr/>
          </p:nvSpPr>
          <p:spPr>
            <a:xfrm>
              <a:off x="4170994" y="6211788"/>
              <a:ext cx="181011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CaRaCount</a:t>
              </a: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95572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A0F315-282E-14D0-1C62-620C1270B5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F5099C-3E53-4E2F-6266-F9D30A4E8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– Action Boundary Detection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E53CB2-7AAB-7E7E-7908-2CF2505EF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487" y="1175119"/>
            <a:ext cx="7772400" cy="20799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A95C85-B17B-393A-D2A7-C89F2C3702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08295" y="3405725"/>
            <a:ext cx="7772400" cy="20746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B6E2E4-D051-B669-EDBA-CFC65B6CC43C}"/>
              </a:ext>
            </a:extLst>
          </p:cNvPr>
          <p:cNvSpPr txBox="1"/>
          <p:nvPr/>
        </p:nvSpPr>
        <p:spPr>
          <a:xfrm>
            <a:off x="421330" y="5681722"/>
            <a:ext cx="10708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CaRaCount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considers the transition from Phase 4 to Phase 1 as the action boundary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AD27DD3-3E80-C496-317A-A723D9702E99}"/>
              </a:ext>
            </a:extLst>
          </p:cNvPr>
          <p:cNvGrpSpPr/>
          <p:nvPr/>
        </p:nvGrpSpPr>
        <p:grpSpPr>
          <a:xfrm>
            <a:off x="3252696" y="6103524"/>
            <a:ext cx="5683431" cy="461666"/>
            <a:chOff x="3349283" y="6211788"/>
            <a:chExt cx="5683431" cy="46166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B885AC-5426-FF93-03DE-6BCFF7267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49283" y="6330554"/>
              <a:ext cx="3962400" cy="3429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1647853-CFC7-7EA5-6687-6E1ABB7CE6DA}"/>
                </a:ext>
              </a:extLst>
            </p:cNvPr>
            <p:cNvSpPr txBox="1"/>
            <p:nvPr/>
          </p:nvSpPr>
          <p:spPr>
            <a:xfrm>
              <a:off x="7222603" y="6211789"/>
              <a:ext cx="18101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Manual label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59402DC-30EC-D51B-5DB4-D29E5BD1052A}"/>
                </a:ext>
              </a:extLst>
            </p:cNvPr>
            <p:cNvSpPr txBox="1"/>
            <p:nvPr/>
          </p:nvSpPr>
          <p:spPr>
            <a:xfrm>
              <a:off x="4170994" y="6211788"/>
              <a:ext cx="181011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CaRaCount</a:t>
              </a: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08719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275084-8932-60AA-E07E-B66DFBC537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D3E800C-5B26-60FD-10D3-66A7E4B01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Qualitative Results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D24673-0A8B-2143-B507-8D8664F84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929" y="1241975"/>
            <a:ext cx="7772400" cy="15395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DDEB89-F47C-6774-9065-705B2740FBB2}"/>
              </a:ext>
            </a:extLst>
          </p:cNvPr>
          <p:cNvSpPr txBox="1"/>
          <p:nvPr/>
        </p:nvSpPr>
        <p:spPr>
          <a:xfrm>
            <a:off x="8880597" y="1411600"/>
            <a:ext cx="25109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Ground-truth: 50</a:t>
            </a:r>
          </a:p>
          <a:p>
            <a:pPr marL="180000" indent="-180000" algn="l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000" indent="-1800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Predicted:        49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4948225-D8AB-BB47-6D3A-72CF69172C19}"/>
              </a:ext>
            </a:extLst>
          </p:cNvPr>
          <p:cNvGrpSpPr/>
          <p:nvPr/>
        </p:nvGrpSpPr>
        <p:grpSpPr>
          <a:xfrm>
            <a:off x="691929" y="3056953"/>
            <a:ext cx="10696406" cy="1539580"/>
            <a:chOff x="691929" y="3056953"/>
            <a:chExt cx="10696406" cy="153958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BFDD913-2ED4-4273-4B37-5161EA48F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1929" y="3056953"/>
              <a:ext cx="7772400" cy="153958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A885B63-53A2-5ACC-12AE-1EBB3D25CE73}"/>
                </a:ext>
              </a:extLst>
            </p:cNvPr>
            <p:cNvSpPr txBox="1"/>
            <p:nvPr/>
          </p:nvSpPr>
          <p:spPr>
            <a:xfrm>
              <a:off x="8877391" y="3226578"/>
              <a:ext cx="251094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80000" indent="-180000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Ground-truth: 20</a:t>
              </a:r>
            </a:p>
            <a:p>
              <a:pPr marL="180000" indent="-180000" algn="l">
                <a:buFont typeface="Arial" panose="020B0604020202020204" pitchFamily="34" charset="0"/>
                <a:buChar char="•"/>
              </a:pP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80000" indent="-180000" algn="l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Predicted:        20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6886F82-6A5B-C0AD-C318-C343B4EB612D}"/>
              </a:ext>
            </a:extLst>
          </p:cNvPr>
          <p:cNvGrpSpPr/>
          <p:nvPr/>
        </p:nvGrpSpPr>
        <p:grpSpPr>
          <a:xfrm>
            <a:off x="691929" y="4871931"/>
            <a:ext cx="10696406" cy="1539580"/>
            <a:chOff x="691929" y="4871931"/>
            <a:chExt cx="10696406" cy="15395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BA29CE3-5ADE-E6FD-5FEC-A1D8D5452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1929" y="4871931"/>
              <a:ext cx="7772400" cy="153958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B6134D1-63E0-9FA7-A6C3-FD2B64B2561C}"/>
                </a:ext>
              </a:extLst>
            </p:cNvPr>
            <p:cNvSpPr txBox="1"/>
            <p:nvPr/>
          </p:nvSpPr>
          <p:spPr>
            <a:xfrm>
              <a:off x="8877391" y="5041556"/>
              <a:ext cx="251094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80000" indent="-180000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Ground-truth: 30</a:t>
              </a:r>
            </a:p>
            <a:p>
              <a:pPr marL="180000" indent="-180000" algn="l">
                <a:buFont typeface="Arial" panose="020B0604020202020204" pitchFamily="34" charset="0"/>
                <a:buChar char="•"/>
              </a:pP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80000" indent="-180000" algn="l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Predicted:        30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944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2351C-4A18-E690-5B55-34723EB28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01E2A1-38B4-A872-194E-E9BBDE282E5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A9B25E-D3FC-C97E-15B2-E75218E24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Qualitative Results – Failure Cases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C4A254-5288-81E1-07FB-47582099932F}"/>
              </a:ext>
            </a:extLst>
          </p:cNvPr>
          <p:cNvSpPr txBox="1"/>
          <p:nvPr/>
        </p:nvSpPr>
        <p:spPr>
          <a:xfrm>
            <a:off x="8880597" y="1914411"/>
            <a:ext cx="25109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Ground-truth: 12</a:t>
            </a:r>
          </a:p>
          <a:p>
            <a:pPr marL="180000" indent="-180000" algn="l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000" indent="-1800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Predicted:        30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6055B9-4113-8BD9-595E-35CE8F9BC157}"/>
              </a:ext>
            </a:extLst>
          </p:cNvPr>
          <p:cNvSpPr txBox="1"/>
          <p:nvPr/>
        </p:nvSpPr>
        <p:spPr>
          <a:xfrm>
            <a:off x="8877391" y="3956802"/>
            <a:ext cx="25109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Ground-truth: 40</a:t>
            </a:r>
          </a:p>
          <a:p>
            <a:pPr marL="180000" indent="-180000" algn="l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000" indent="-1800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Predicted:        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86EB44-7844-6751-38D1-58FB50552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182" y="1744785"/>
            <a:ext cx="7772400" cy="15395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F2CBE1-3910-12FF-0D83-062A428C3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82" y="3793384"/>
            <a:ext cx="7772400" cy="152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965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F049B9-D207-0AC8-2A89-68F8F36FB03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B0DADD4-C09A-83E4-27BE-7385DC623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Ablation Study – Number of Phases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BB0BA17-2FA5-BBE3-6A81-004339EF54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538439"/>
              </p:ext>
            </p:extLst>
          </p:nvPr>
        </p:nvGraphicFramePr>
        <p:xfrm>
          <a:off x="3183403" y="2088435"/>
          <a:ext cx="5822018" cy="2286000"/>
        </p:xfrm>
        <a:graphic>
          <a:graphicData uri="http://schemas.openxmlformats.org/drawingml/2006/table">
            <a:tbl>
              <a:tblPr firstRow="1" bandRow="1">
                <a:tableStyleId>{C13260A7-09F8-4D28-BD88-5D6EB120F919}</a:tableStyleId>
              </a:tblPr>
              <a:tblGrid>
                <a:gridCol w="2708628">
                  <a:extLst>
                    <a:ext uri="{9D8B030D-6E8A-4147-A177-3AD203B41FA5}">
                      <a16:colId xmlns:a16="http://schemas.microsoft.com/office/drawing/2014/main" val="1808159625"/>
                    </a:ext>
                  </a:extLst>
                </a:gridCol>
                <a:gridCol w="1458212">
                  <a:extLst>
                    <a:ext uri="{9D8B030D-6E8A-4147-A177-3AD203B41FA5}">
                      <a16:colId xmlns:a16="http://schemas.microsoft.com/office/drawing/2014/main" val="3445335616"/>
                    </a:ext>
                  </a:extLst>
                </a:gridCol>
                <a:gridCol w="1655178">
                  <a:extLst>
                    <a:ext uri="{9D8B030D-6E8A-4147-A177-3AD203B41FA5}">
                      <a16:colId xmlns:a16="http://schemas.microsoft.com/office/drawing/2014/main" val="19849257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Number of phases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MAE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RMSE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5280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10.79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15.54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2876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9.01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13.62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5652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6.26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9.78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960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6.43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9.61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92147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82374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B6BE7-8C09-50E3-7301-30CD294D4C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5A37B7-FA24-92A0-3C7A-8748423535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9C6476-7217-9D1A-A965-FF8729C08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1D857-B0CF-F041-8A1E-44C76D59D89D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065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84DBB9-A3BB-4367-7578-953DE38436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143F05-6166-9751-769D-12D6DEB9D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Approaches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FBC3D9-A785-02FF-E9B9-41FAA454F842}"/>
              </a:ext>
            </a:extLst>
          </p:cNvPr>
          <p:cNvSpPr txBox="1"/>
          <p:nvPr/>
        </p:nvSpPr>
        <p:spPr>
          <a:xfrm>
            <a:off x="242807" y="1291526"/>
            <a:ext cx="3368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02870" algn="l">
              <a:buClrTx/>
            </a:pPr>
            <a:r>
              <a:rPr lang="en-US" sz="2800" kern="1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Manual enumeration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FC94B2-C390-F086-B9E6-5DFDC6503084}"/>
              </a:ext>
            </a:extLst>
          </p:cNvPr>
          <p:cNvSpPr txBox="1"/>
          <p:nvPr/>
        </p:nvSpPr>
        <p:spPr>
          <a:xfrm>
            <a:off x="5231769" y="1291526"/>
            <a:ext cx="3341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02870" algn="l">
              <a:buClrTx/>
            </a:pPr>
            <a:r>
              <a:rPr lang="en-US" sz="2800" kern="1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Automatic methods?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9DB96C-1727-49C7-8538-8048F43AB3BE}"/>
              </a:ext>
            </a:extLst>
          </p:cNvPr>
          <p:cNvSpPr txBox="1"/>
          <p:nvPr/>
        </p:nvSpPr>
        <p:spPr>
          <a:xfrm>
            <a:off x="561904" y="1759585"/>
            <a:ext cx="2270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80000" indent="-180000">
              <a:buFont typeface="Arial" panose="020B0604020202020204" pitchFamily="34" charset="0"/>
              <a:buChar char="•"/>
              <a:defRPr sz="2400"/>
            </a:lvl1pPr>
            <a:lvl2pPr marL="432000" indent="-180000">
              <a:buFont typeface="Arial" panose="020B0604020202020204" pitchFamily="34" charset="0"/>
              <a:buChar char="•"/>
              <a:defRPr sz="2200"/>
            </a:lvl2pPr>
            <a:lvl3pPr marL="684000" indent="-180000">
              <a:buFont typeface="Arial" panose="020B0604020202020204" pitchFamily="34" charset="0"/>
              <a:buChar char="•"/>
              <a:defRPr sz="2000"/>
            </a:lvl3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Prone to errors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01A3AA-9FFF-AC77-1BDE-C240E09944F0}"/>
              </a:ext>
            </a:extLst>
          </p:cNvPr>
          <p:cNvSpPr txBox="1"/>
          <p:nvPr/>
        </p:nvSpPr>
        <p:spPr>
          <a:xfrm>
            <a:off x="846039" y="2221250"/>
            <a:ext cx="28235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80000" indent="-180000">
              <a:buFont typeface="Arial" panose="020B0604020202020204" pitchFamily="34" charset="0"/>
              <a:buChar char="•"/>
              <a:defRPr sz="2400"/>
            </a:lvl1pPr>
            <a:lvl2pPr marL="432000" indent="-180000">
              <a:buFont typeface="Arial" panose="020B0604020202020204" pitchFamily="34" charset="0"/>
              <a:buChar char="•"/>
              <a:defRPr sz="2200"/>
            </a:lvl2pPr>
            <a:lvl3pPr marL="684000" indent="-180000">
              <a:buFont typeface="Arial" panose="020B0604020202020204" pitchFamily="34" charset="0"/>
              <a:buChar char="•"/>
              <a:defRPr sz="2000"/>
            </a:lvl3pPr>
          </a:lstStyle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Over or under-counting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53EB08-1712-FB35-0BFF-9C4A67BB24D2}"/>
              </a:ext>
            </a:extLst>
          </p:cNvPr>
          <p:cNvSpPr txBox="1"/>
          <p:nvPr/>
        </p:nvSpPr>
        <p:spPr>
          <a:xfrm>
            <a:off x="561903" y="3066305"/>
            <a:ext cx="3285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80000" indent="-180000">
              <a:buFont typeface="Arial" panose="020B0604020202020204" pitchFamily="34" charset="0"/>
              <a:buChar char="•"/>
              <a:defRPr sz="2400"/>
            </a:lvl1pPr>
            <a:lvl2pPr marL="432000" indent="-180000">
              <a:buFont typeface="Arial" panose="020B0604020202020204" pitchFamily="34" charset="0"/>
              <a:buChar char="•"/>
              <a:defRPr sz="2200"/>
            </a:lvl2pPr>
            <a:lvl3pPr marL="684000" indent="-180000">
              <a:buFont typeface="Arial" panose="020B0604020202020204" pitchFamily="34" charset="0"/>
              <a:buChar char="•"/>
              <a:defRPr sz="2000"/>
            </a:lvl3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Requires concentration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990714-63D3-6ED4-5CA6-E5FCD2705365}"/>
              </a:ext>
            </a:extLst>
          </p:cNvPr>
          <p:cNvSpPr txBox="1"/>
          <p:nvPr/>
        </p:nvSpPr>
        <p:spPr>
          <a:xfrm>
            <a:off x="561903" y="4287601"/>
            <a:ext cx="3475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80000" indent="-180000">
              <a:buFont typeface="Arial" panose="020B0604020202020204" pitchFamily="34" charset="0"/>
              <a:buChar char="•"/>
              <a:defRPr sz="2400"/>
            </a:lvl1pPr>
            <a:lvl2pPr marL="432000" indent="-180000">
              <a:buFont typeface="Arial" panose="020B0604020202020204" pitchFamily="34" charset="0"/>
              <a:buChar char="•"/>
              <a:defRPr sz="2200"/>
            </a:lvl2pPr>
            <a:lvl3pPr marL="684000" indent="-180000">
              <a:buFont typeface="Arial" panose="020B0604020202020204" pitchFamily="34" charset="0"/>
              <a:buChar char="•"/>
              <a:defRPr sz="2000"/>
            </a:lvl3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Requires duplicate effort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52E178-FD73-E259-376D-A758D5A0BD8D}"/>
              </a:ext>
            </a:extLst>
          </p:cNvPr>
          <p:cNvSpPr txBox="1"/>
          <p:nvPr/>
        </p:nvSpPr>
        <p:spPr>
          <a:xfrm>
            <a:off x="846038" y="3589743"/>
            <a:ext cx="3636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80000" indent="-180000">
              <a:buFont typeface="Arial" panose="020B0604020202020204" pitchFamily="34" charset="0"/>
              <a:buChar char="•"/>
              <a:defRPr sz="2400"/>
            </a:lvl1pPr>
            <a:lvl2pPr marL="432000" indent="-180000">
              <a:buFont typeface="Arial" panose="020B0604020202020204" pitchFamily="34" charset="0"/>
              <a:buChar char="•"/>
              <a:defRPr sz="2200"/>
            </a:lvl2pPr>
            <a:lvl3pPr marL="684000" indent="-180000">
              <a:buFont typeface="Arial" panose="020B0604020202020204" pitchFamily="34" charset="0"/>
              <a:buChar char="•"/>
              <a:defRPr sz="2000"/>
            </a:lvl3pPr>
          </a:lstStyle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To avoid losing track mid-count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3F44BE-C7F3-708C-44CB-D73AF58D43C9}"/>
              </a:ext>
            </a:extLst>
          </p:cNvPr>
          <p:cNvSpPr txBox="1"/>
          <p:nvPr/>
        </p:nvSpPr>
        <p:spPr>
          <a:xfrm>
            <a:off x="837613" y="4843200"/>
            <a:ext cx="2983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80000" indent="-180000">
              <a:buFont typeface="Arial" panose="020B0604020202020204" pitchFamily="34" charset="0"/>
              <a:buChar char="•"/>
              <a:defRPr sz="2400"/>
            </a:lvl1pPr>
            <a:lvl2pPr marL="432000" indent="-180000">
              <a:buFont typeface="Arial" panose="020B0604020202020204" pitchFamily="34" charset="0"/>
              <a:buChar char="•"/>
              <a:defRPr sz="2200"/>
            </a:lvl2pPr>
            <a:lvl3pPr marL="684000" indent="-180000">
              <a:buFont typeface="Arial" panose="020B0604020202020204" pitchFamily="34" charset="0"/>
              <a:buChar char="•"/>
              <a:defRPr sz="2000"/>
            </a:lvl3pPr>
          </a:lstStyle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To verify doubtful results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945FE1-EB2B-C993-061B-1E830E52D534}"/>
              </a:ext>
            </a:extLst>
          </p:cNvPr>
          <p:cNvSpPr txBox="1"/>
          <p:nvPr/>
        </p:nvSpPr>
        <p:spPr>
          <a:xfrm>
            <a:off x="5588950" y="1759585"/>
            <a:ext cx="5074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80000" indent="-180000">
              <a:buFont typeface="Arial" panose="020B0604020202020204" pitchFamily="34" charset="0"/>
              <a:buChar char="•"/>
              <a:defRPr sz="2400"/>
            </a:lvl1pPr>
            <a:lvl2pPr marL="432000" indent="-180000">
              <a:buFont typeface="Arial" panose="020B0604020202020204" pitchFamily="34" charset="0"/>
              <a:buChar char="•"/>
              <a:defRPr sz="2200"/>
            </a:lvl2pPr>
            <a:lvl3pPr marL="684000" indent="-180000">
              <a:buFont typeface="Arial" panose="020B0604020202020204" pitchFamily="34" charset="0"/>
              <a:buChar char="•"/>
              <a:defRPr sz="2000"/>
            </a:lvl3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Remote sensors (e.g., Kinect, camera)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ACE475-0404-41C1-B68F-263D44D88980}"/>
              </a:ext>
            </a:extLst>
          </p:cNvPr>
          <p:cNvSpPr txBox="1"/>
          <p:nvPr/>
        </p:nvSpPr>
        <p:spPr>
          <a:xfrm>
            <a:off x="5972287" y="2165137"/>
            <a:ext cx="50706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180000" indent="-180000"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32000" indent="-180000"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84000" indent="-180000">
              <a:buFont typeface="Arial" panose="020B0604020202020204" pitchFamily="34" charset="0"/>
              <a:buChar char="•"/>
              <a:defRPr sz="2000"/>
            </a:lvl3pPr>
          </a:lstStyle>
          <a:p>
            <a:r>
              <a:rPr lang="en-US" dirty="0"/>
              <a:t>Limited measurement capabilities:</a:t>
            </a:r>
          </a:p>
          <a:p>
            <a:pPr lvl="1"/>
            <a:r>
              <a:rPr lang="en-US" sz="1600" dirty="0"/>
              <a:t>Susceptible to occlusion, out-of-view, &amp; clutter issues</a:t>
            </a:r>
          </a:p>
          <a:p>
            <a:pPr lvl="1"/>
            <a:r>
              <a:rPr lang="en-US" sz="1600" dirty="0"/>
              <a:t>Inability to capture fine-grained motion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C2153D-DC9C-CA4F-5591-27FE616D2B0D}"/>
              </a:ext>
            </a:extLst>
          </p:cNvPr>
          <p:cNvSpPr txBox="1"/>
          <p:nvPr/>
        </p:nvSpPr>
        <p:spPr>
          <a:xfrm>
            <a:off x="5972287" y="2992582"/>
            <a:ext cx="421621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80000" indent="-180000">
              <a:buFont typeface="Arial" panose="020B0604020202020204" pitchFamily="34" charset="0"/>
              <a:buChar char="•"/>
              <a:defRPr sz="2400"/>
            </a:lvl1pPr>
            <a:lvl2pPr marL="432000" indent="-180000">
              <a:buFont typeface="Arial" panose="020B0604020202020204" pitchFamily="34" charset="0"/>
              <a:buChar char="•"/>
              <a:defRPr sz="2200"/>
            </a:lvl2pPr>
            <a:lvl3pPr marL="684000" indent="-180000">
              <a:buFont typeface="Arial" panose="020B0604020202020204" pitchFamily="34" charset="0"/>
              <a:buChar char="•"/>
              <a:defRPr sz="2000"/>
            </a:lvl3pPr>
          </a:lstStyle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High computational demand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Requires powerful machines for processing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Limits feasibility for real-time feedback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2C4FA9-6A7C-8D07-3850-EFDF5557C2B7}"/>
              </a:ext>
            </a:extLst>
          </p:cNvPr>
          <p:cNvSpPr txBox="1"/>
          <p:nvPr/>
        </p:nvSpPr>
        <p:spPr>
          <a:xfrm>
            <a:off x="5972287" y="3806895"/>
            <a:ext cx="384784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80000" indent="-180000">
              <a:buFont typeface="Arial" panose="020B0604020202020204" pitchFamily="34" charset="0"/>
              <a:buChar char="•"/>
              <a:defRPr sz="2400"/>
            </a:lvl1pPr>
            <a:lvl2pPr marL="432000" indent="-180000">
              <a:buFont typeface="Arial" panose="020B0604020202020204" pitchFamily="34" charset="0"/>
              <a:buChar char="•"/>
              <a:defRPr sz="2200"/>
            </a:lvl2pPr>
            <a:lvl3pPr marL="684000" indent="-180000">
              <a:buFont typeface="Arial" panose="020B0604020202020204" pitchFamily="34" charset="0"/>
              <a:buChar char="•"/>
              <a:defRPr sz="2000"/>
            </a:lvl3pPr>
          </a:lstStyle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Challenging practical deployment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Difficult for continuous monitoring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Raises privacy concerns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14BE31B-7E1A-16E6-243B-D4993BD466C0}"/>
              </a:ext>
            </a:extLst>
          </p:cNvPr>
          <p:cNvSpPr txBox="1"/>
          <p:nvPr/>
        </p:nvSpPr>
        <p:spPr>
          <a:xfrm>
            <a:off x="5588950" y="4656466"/>
            <a:ext cx="4955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80000" indent="-180000">
              <a:buFont typeface="Arial" panose="020B0604020202020204" pitchFamily="34" charset="0"/>
              <a:buChar char="•"/>
              <a:defRPr sz="2400"/>
            </a:lvl1pPr>
            <a:lvl2pPr marL="432000" indent="-180000">
              <a:buFont typeface="Arial" panose="020B0604020202020204" pitchFamily="34" charset="0"/>
              <a:buChar char="•"/>
              <a:defRPr sz="2200"/>
            </a:lvl2pPr>
            <a:lvl3pPr marL="684000" indent="-180000">
              <a:buFont typeface="Arial" panose="020B0604020202020204" pitchFamily="34" charset="0"/>
              <a:buChar char="•"/>
              <a:defRPr sz="2000"/>
            </a:lvl3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Wearable sensors (e.g., Smartwatch)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B5AE1BD-D068-908F-C9BE-982A99CD339A}"/>
              </a:ext>
            </a:extLst>
          </p:cNvPr>
          <p:cNvSpPr txBox="1"/>
          <p:nvPr/>
        </p:nvSpPr>
        <p:spPr>
          <a:xfrm>
            <a:off x="5972287" y="5062969"/>
            <a:ext cx="33925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80000" indent="-180000">
              <a:buFont typeface="Arial" panose="020B0604020202020204" pitchFamily="34" charset="0"/>
              <a:buChar char="•"/>
              <a:defRPr sz="2400"/>
            </a:lvl1pPr>
            <a:lvl2pPr marL="432000" indent="-180000">
              <a:buFont typeface="Arial" panose="020B0604020202020204" pitchFamily="34" charset="0"/>
              <a:buChar char="•"/>
              <a:defRPr sz="2200"/>
            </a:lvl2pPr>
            <a:lvl3pPr marL="684000" indent="-180000">
              <a:buFont typeface="Arial" panose="020B0604020202020204" pitchFamily="34" charset="0"/>
              <a:buChar char="•"/>
              <a:defRPr sz="2000"/>
            </a:lvl3pPr>
          </a:lstStyle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Reliable motion capture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Low computational demand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Practical and privacy-friendly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19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7DA3C418-758E-4180-A5D0-8655D680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8C8EF06-5EC3-4883-AFAF-D74FF465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5134632" cy="687164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smart watch on a wrist&#10;&#10;AI-generated content may be incorrect.">
            <a:extLst>
              <a:ext uri="{FF2B5EF4-FFF2-40B4-BE49-F238E27FC236}">
                <a16:creationId xmlns:a16="http://schemas.microsoft.com/office/drawing/2014/main" id="{F82C3A7E-3A3B-7A3C-CCB6-65E4A031DF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1402"/>
          <a:stretch/>
        </p:blipFill>
        <p:spPr>
          <a:xfrm>
            <a:off x="2914695" y="10"/>
            <a:ext cx="9274130" cy="6857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5A5516C-DE2C-B98C-DA57-8D049917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743" y="2852381"/>
            <a:ext cx="3161117" cy="264024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Wearable Sensors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97C08B-10CE-0A37-B10E-2783BA52F3C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08357" y="6356350"/>
            <a:ext cx="274248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buClrTx/>
              <a:defRPr/>
            </a:pPr>
            <a:fld id="{00000000-1234-1234-1234-123412341234}" type="slidenum">
              <a:rPr lang="en-US" sz="1000" kern="1200" smtClean="0">
                <a:solidFill>
                  <a:srgbClr val="FFFFFF"/>
                </a:solidFill>
                <a:ea typeface="+mn-ea"/>
                <a:cs typeface="+mn-cs"/>
              </a:rPr>
              <a:pPr>
                <a:spcAft>
                  <a:spcPts val="600"/>
                </a:spcAft>
                <a:buClrTx/>
                <a:defRPr/>
              </a:pPr>
              <a:t>4</a:t>
            </a:fld>
            <a:endParaRPr lang="en-US" sz="1000" kern="1200">
              <a:solidFill>
                <a:srgbClr val="FFFFFF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035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C05B68-2032-88D9-6D6E-F4B6EE226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1D857-B0CF-F041-8A1E-44C76D59D89D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CFC5D01-50C6-E646-0807-09B056BC4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350" dirty="0">
                <a:ea typeface="Calibri"/>
                <a:cs typeface="Calibri"/>
              </a:rPr>
              <a:t>Inertial Measurement Unit (IMU) Data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3BDEAF-C293-2F80-6FF2-B2B15537361A}"/>
              </a:ext>
            </a:extLst>
          </p:cNvPr>
          <p:cNvSpPr txBox="1"/>
          <p:nvPr/>
        </p:nvSpPr>
        <p:spPr>
          <a:xfrm>
            <a:off x="705170" y="1460302"/>
            <a:ext cx="637054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/>
              <a:t>6-dimensional time series:</a:t>
            </a:r>
          </a:p>
        </p:txBody>
      </p:sp>
      <p:pic>
        <p:nvPicPr>
          <p:cNvPr id="12" name="Picture 11" descr="A smart watch with a square screen&#10;&#10;AI-generated content may be incorrect.">
            <a:extLst>
              <a:ext uri="{FF2B5EF4-FFF2-40B4-BE49-F238E27FC236}">
                <a16:creationId xmlns:a16="http://schemas.microsoft.com/office/drawing/2014/main" id="{C8B31B16-9113-B955-C7A9-5CB1D156F2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28" r="19444" b="4185"/>
          <a:stretch/>
        </p:blipFill>
        <p:spPr>
          <a:xfrm>
            <a:off x="8164481" y="1999452"/>
            <a:ext cx="2866226" cy="23984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8821B1-1150-7700-3272-C2C33DA5B2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0" t="11067" r="4817" b="12172"/>
          <a:stretch/>
        </p:blipFill>
        <p:spPr bwMode="auto">
          <a:xfrm>
            <a:off x="973070" y="4397861"/>
            <a:ext cx="5834743" cy="181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CF43A9-10EB-5229-2742-727D3BFCB9B1}"/>
              </a:ext>
            </a:extLst>
          </p:cNvPr>
          <p:cNvSpPr txBox="1"/>
          <p:nvPr/>
        </p:nvSpPr>
        <p:spPr>
          <a:xfrm>
            <a:off x="668367" y="2103074"/>
            <a:ext cx="64441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3 values from an accelerometer indicating the linear rate of change in velocity of an object relative to a local inertial reference frame 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3 values from a gyroscope indicating the rate of rotation about each axis</a:t>
            </a:r>
          </a:p>
        </p:txBody>
      </p:sp>
    </p:spTree>
    <p:extLst>
      <p:ext uri="{BB962C8B-B14F-4D97-AF65-F5344CB8AC3E}">
        <p14:creationId xmlns:p14="http://schemas.microsoft.com/office/powerpoint/2010/main" val="3613037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F53A64-10B1-1D89-FAC7-8DB2986CE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B7B6B5-8C94-73F0-9224-AFA7FC4B0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1D857-B0CF-F041-8A1E-44C76D59D89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5E721F9-7E40-FE5B-9061-6940F7DCE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350" dirty="0">
                <a:ea typeface="Calibri"/>
                <a:cs typeface="Calibri"/>
              </a:rPr>
              <a:t>Previous </a:t>
            </a:r>
            <a:r>
              <a:rPr lang="en-US" sz="4350" dirty="0"/>
              <a:t>Research Works</a:t>
            </a:r>
            <a:endParaRPr lang="en-US" sz="4350" dirty="0"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97A464-B244-6E4E-B204-1A27D6655ABB}"/>
              </a:ext>
            </a:extLst>
          </p:cNvPr>
          <p:cNvSpPr txBox="1"/>
          <p:nvPr/>
        </p:nvSpPr>
        <p:spPr>
          <a:xfrm>
            <a:off x="350444" y="6246455"/>
            <a:ext cx="837569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[3] </a:t>
            </a:r>
            <a:r>
              <a:rPr lang="en-US" sz="12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Dwibedi</a:t>
            </a:r>
            <a:r>
              <a:rPr lang="en-US" sz="12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et al. Counting out time: Class agnostic video repetition counting in the wild. In CVPR 2020</a:t>
            </a:r>
          </a:p>
          <a:p>
            <a:r>
              <a:rPr lang="en-US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[4] </a:t>
            </a:r>
            <a:r>
              <a:rPr lang="en-US" sz="12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Huazhang</a:t>
            </a:r>
            <a:r>
              <a:rPr lang="en-US" sz="12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et al. </a:t>
            </a:r>
            <a:r>
              <a:rPr lang="en-US" sz="12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Transrac</a:t>
            </a:r>
            <a:r>
              <a:rPr lang="en-US" sz="12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: Encoding multi-scale temporal correlation with transformers for repetitive action counting. In CVPR 2022</a:t>
            </a:r>
            <a:endParaRPr lang="en-US" sz="12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5ED16A9-B261-D04B-2C7E-1CBE4975CC76}"/>
              </a:ext>
            </a:extLst>
          </p:cNvPr>
          <p:cNvGrpSpPr/>
          <p:nvPr/>
        </p:nvGrpSpPr>
        <p:grpSpPr>
          <a:xfrm>
            <a:off x="7794253" y="2186494"/>
            <a:ext cx="4228549" cy="3648576"/>
            <a:chOff x="7794253" y="2186494"/>
            <a:chExt cx="4228549" cy="3648576"/>
          </a:xfrm>
        </p:grpSpPr>
        <p:pic>
          <p:nvPicPr>
            <p:cNvPr id="5" name="Picture 4" descr="PDF] Counting Out Time: Class Agnostic Video Repetition Counting in the Wild  | Semantic Scholar">
              <a:extLst>
                <a:ext uri="{FF2B5EF4-FFF2-40B4-BE49-F238E27FC236}">
                  <a16:creationId xmlns:a16="http://schemas.microsoft.com/office/drawing/2014/main" id="{3CD9B8B8-828A-AF67-1F91-E521E3167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94253" y="2186494"/>
              <a:ext cx="4228549" cy="343313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91A1E91-059B-7FA8-C95E-554C3620B6DF}"/>
                </a:ext>
              </a:extLst>
            </p:cNvPr>
            <p:cNvSpPr txBox="1"/>
            <p:nvPr/>
          </p:nvSpPr>
          <p:spPr>
            <a:xfrm>
              <a:off x="8941471" y="5619626"/>
              <a:ext cx="2021387" cy="21544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>
                  <a:ea typeface="Calibri"/>
                  <a:cs typeface="Calibri"/>
                </a:rPr>
                <a:t>[3] </a:t>
              </a:r>
              <a:r>
                <a:rPr lang="en-US" sz="1400" dirty="0" err="1">
                  <a:ea typeface="Calibri"/>
                  <a:cs typeface="Calibri"/>
                </a:rPr>
                <a:t>RepNet</a:t>
              </a:r>
              <a:r>
                <a:rPr lang="en-US" sz="1400" dirty="0">
                  <a:ea typeface="Calibri"/>
                  <a:cs typeface="Calibri"/>
                </a:rPr>
                <a:t> (CVPR 2020) 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0F6C352-350A-4984-F8AA-550B5435CEDC}"/>
              </a:ext>
            </a:extLst>
          </p:cNvPr>
          <p:cNvSpPr txBox="1"/>
          <p:nvPr/>
        </p:nvSpPr>
        <p:spPr>
          <a:xfrm>
            <a:off x="531990" y="2298399"/>
            <a:ext cx="5424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algn="l">
              <a:buFont typeface="Arial" panose="020B0604020202020204" pitchFamily="34" charset="0"/>
              <a:buChar char="•"/>
            </a:pP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Recofit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[1]: a three-module framework for segmentation, classification, and repetition counting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5DDA7C-F769-94B6-EBED-3E71792086A8}"/>
              </a:ext>
            </a:extLst>
          </p:cNvPr>
          <p:cNvSpPr txBox="1"/>
          <p:nvPr/>
        </p:nvSpPr>
        <p:spPr>
          <a:xfrm>
            <a:off x="531989" y="2944941"/>
            <a:ext cx="5022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Soro et al. [2] propose a two-stage deep learning framework for recognition-then-counting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B7CCF4-473E-0F28-382C-5613BE331B57}"/>
              </a:ext>
            </a:extLst>
          </p:cNvPr>
          <p:cNvSpPr txBox="1"/>
          <p:nvPr/>
        </p:nvSpPr>
        <p:spPr>
          <a:xfrm>
            <a:off x="258243" y="1280958"/>
            <a:ext cx="6688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000" indent="-1800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Primarily designed for specialized actions, e.g., walking steps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50A10A-7A43-A52B-2672-2EC245DD0C38}"/>
              </a:ext>
            </a:extLst>
          </p:cNvPr>
          <p:cNvSpPr txBox="1"/>
          <p:nvPr/>
        </p:nvSpPr>
        <p:spPr>
          <a:xfrm>
            <a:off x="258243" y="1908313"/>
            <a:ext cx="5022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000" indent="-1800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Limited research on general action counting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C27C9DD-649F-1131-4646-46C31BD0B774}"/>
              </a:ext>
            </a:extLst>
          </p:cNvPr>
          <p:cNvSpPr txBox="1"/>
          <p:nvPr/>
        </p:nvSpPr>
        <p:spPr>
          <a:xfrm>
            <a:off x="258243" y="3914403"/>
            <a:ext cx="6003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000" indent="-1800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No prior work on class-agnostic counting for IMU data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3CB81E-84CE-1AFF-8B54-4087CB0719D9}"/>
              </a:ext>
            </a:extLst>
          </p:cNvPr>
          <p:cNvSpPr txBox="1"/>
          <p:nvPr/>
        </p:nvSpPr>
        <p:spPr>
          <a:xfrm>
            <a:off x="531988" y="4331476"/>
            <a:ext cx="6524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algn="l">
              <a:buFont typeface="Arial" panose="020B0604020202020204" pitchFamily="34" charset="0"/>
              <a:buChar char="•"/>
            </a:pP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RepNet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[3] and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TransRAC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[4], state-of-art methods class-agnostic counting methods for video, do not work well for IMU data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866AB1E-1BA3-0027-631F-1718387C8E9F}"/>
              </a:ext>
            </a:extLst>
          </p:cNvPr>
          <p:cNvGrpSpPr/>
          <p:nvPr/>
        </p:nvGrpSpPr>
        <p:grpSpPr>
          <a:xfrm>
            <a:off x="5703376" y="2429299"/>
            <a:ext cx="1660206" cy="1109479"/>
            <a:chOff x="5703376" y="2186494"/>
            <a:chExt cx="1660206" cy="1109479"/>
          </a:xfrm>
        </p:grpSpPr>
        <p:sp>
          <p:nvSpPr>
            <p:cNvPr id="24" name="Right Brace 23">
              <a:extLst>
                <a:ext uri="{FF2B5EF4-FFF2-40B4-BE49-F238E27FC236}">
                  <a16:creationId xmlns:a16="http://schemas.microsoft.com/office/drawing/2014/main" id="{9A0916BE-78F0-2797-9E26-45F2D479AEFF}"/>
                </a:ext>
              </a:extLst>
            </p:cNvPr>
            <p:cNvSpPr/>
            <p:nvPr/>
          </p:nvSpPr>
          <p:spPr>
            <a:xfrm>
              <a:off x="5703376" y="2186494"/>
              <a:ext cx="118821" cy="1109479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30B7475-2C08-A534-B423-364DC0CA1AB3}"/>
                </a:ext>
              </a:extLst>
            </p:cNvPr>
            <p:cNvSpPr txBox="1"/>
            <p:nvPr/>
          </p:nvSpPr>
          <p:spPr>
            <a:xfrm>
              <a:off x="5798061" y="2283638"/>
              <a:ext cx="156552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Only for predefined action classes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B38693B-EE69-A816-86D8-ECE04A39974E}"/>
              </a:ext>
            </a:extLst>
          </p:cNvPr>
          <p:cNvSpPr txBox="1"/>
          <p:nvPr/>
        </p:nvSpPr>
        <p:spPr>
          <a:xfrm>
            <a:off x="350444" y="5859510"/>
            <a:ext cx="731931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[1] </a:t>
            </a:r>
            <a:r>
              <a:rPr lang="en-US" sz="12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Dan et al. </a:t>
            </a:r>
            <a:r>
              <a:rPr lang="en-US" sz="12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Recofit</a:t>
            </a:r>
            <a:r>
              <a:rPr lang="en-US" sz="12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: using a wearable sensor to find, recognize, and count repetitive exercises. In CHI 2014.</a:t>
            </a:r>
            <a:br>
              <a:rPr lang="en-US" sz="12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</a:br>
            <a:r>
              <a:rPr lang="en-US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[2] </a:t>
            </a:r>
            <a:r>
              <a:rPr lang="en-US" sz="12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Soro et al. Recognition and repetition counting for complex physical exercises with deep learning. In Sensors 2019</a:t>
            </a:r>
            <a:endParaRPr lang="en-US" sz="12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53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5" grpId="0"/>
      <p:bldP spid="22" grpId="0"/>
      <p:bldP spid="23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AE083-B900-F97F-9376-59CB0C3C4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01F7A-6711-C9A3-27F3-ED6B6B3440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161" y="876661"/>
            <a:ext cx="10360501" cy="1470025"/>
          </a:xfrm>
        </p:spPr>
        <p:txBody>
          <a:bodyPr>
            <a:normAutofit/>
          </a:bodyPr>
          <a:lstStyle/>
          <a:p>
            <a:r>
              <a:rPr lang="en-US" dirty="0"/>
              <a:t>Enable the user to count </a:t>
            </a:r>
            <a:br>
              <a:rPr lang="en-US" dirty="0"/>
            </a:br>
            <a:r>
              <a:rPr lang="en-US" dirty="0"/>
              <a:t>whatever they want to count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020A1-8153-1BFE-17E8-EE2B09B32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1D857-B0CF-F041-8A1E-44C76D59D89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31BCCC-3C67-E2A4-536C-5C9A84E71815}"/>
              </a:ext>
            </a:extLst>
          </p:cNvPr>
          <p:cNvSpPr txBox="1"/>
          <p:nvPr/>
        </p:nvSpPr>
        <p:spPr>
          <a:xfrm>
            <a:off x="382975" y="2756885"/>
            <a:ext cx="1138516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/>
              <a:t>1. Create an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intuitive method </a:t>
            </a:r>
            <a:r>
              <a:rPr lang="en-US" sz="2400" dirty="0"/>
              <a:t>for users to define target actions with a few exemplars</a:t>
            </a:r>
          </a:p>
        </p:txBody>
      </p:sp>
      <p:pic>
        <p:nvPicPr>
          <p:cNvPr id="10" name="Picture 9" descr="A person wearing a smart watch&#10;&#10;AI-generated content may be incorrect.">
            <a:extLst>
              <a:ext uri="{FF2B5EF4-FFF2-40B4-BE49-F238E27FC236}">
                <a16:creationId xmlns:a16="http://schemas.microsoft.com/office/drawing/2014/main" id="{0306AC19-DD5A-F711-E250-820B4AFED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767" y="3628449"/>
            <a:ext cx="2371322" cy="237132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8F3EAA2-4FE4-3D62-3F55-6A3EDAB600D8}"/>
              </a:ext>
            </a:extLst>
          </p:cNvPr>
          <p:cNvGrpSpPr/>
          <p:nvPr/>
        </p:nvGrpSpPr>
        <p:grpSpPr>
          <a:xfrm>
            <a:off x="6400800" y="3610017"/>
            <a:ext cx="2752627" cy="2517406"/>
            <a:chOff x="6400800" y="3610017"/>
            <a:chExt cx="2752627" cy="2517406"/>
          </a:xfrm>
        </p:grpSpPr>
        <p:pic>
          <p:nvPicPr>
            <p:cNvPr id="7" name="Picture 6" descr="A person using a computer&#10;&#10;AI-generated content may be incorrect.">
              <a:extLst>
                <a:ext uri="{FF2B5EF4-FFF2-40B4-BE49-F238E27FC236}">
                  <a16:creationId xmlns:a16="http://schemas.microsoft.com/office/drawing/2014/main" id="{0B57CBD9-0297-8F9C-FE88-29EA917B5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12886" y="3610017"/>
              <a:ext cx="2371322" cy="2371322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86B4A6F-02FB-1F9F-E3DC-D4188DACA1AB}"/>
                </a:ext>
              </a:extLst>
            </p:cNvPr>
            <p:cNvCxnSpPr/>
            <p:nvPr/>
          </p:nvCxnSpPr>
          <p:spPr>
            <a:xfrm>
              <a:off x="6400800" y="3610017"/>
              <a:ext cx="2752627" cy="2517406"/>
            </a:xfrm>
            <a:prstGeom prst="line">
              <a:avLst/>
            </a:prstGeom>
            <a:ln w="571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5155C05-AFD9-415F-1E13-816F6B94D5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00800" y="3610017"/>
              <a:ext cx="2752627" cy="2517406"/>
            </a:xfrm>
            <a:prstGeom prst="line">
              <a:avLst/>
            </a:prstGeom>
            <a:ln w="571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9402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FC92F-22F5-C1F6-0158-1EE1F7AE6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161" y="876661"/>
            <a:ext cx="10360501" cy="1470025"/>
          </a:xfrm>
        </p:spPr>
        <p:txBody>
          <a:bodyPr>
            <a:normAutofit/>
          </a:bodyPr>
          <a:lstStyle/>
          <a:p>
            <a:r>
              <a:rPr lang="en-US" dirty="0"/>
              <a:t>Enable the user to count </a:t>
            </a:r>
            <a:br>
              <a:rPr lang="en-US" dirty="0"/>
            </a:br>
            <a:r>
              <a:rPr lang="en-US" dirty="0"/>
              <a:t>whatever they want to count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1E11DB-AB77-4DD6-B4B3-CABFEFB95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1D857-B0CF-F041-8A1E-44C76D59D89D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34BD80-97E5-3B44-C4CD-A0296AC7FBA8}"/>
              </a:ext>
            </a:extLst>
          </p:cNvPr>
          <p:cNvSpPr txBox="1"/>
          <p:nvPr/>
        </p:nvSpPr>
        <p:spPr>
          <a:xfrm>
            <a:off x="382975" y="2756885"/>
            <a:ext cx="1138516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/>
              <a:t>1. Create an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intuitive method </a:t>
            </a:r>
            <a:r>
              <a:rPr lang="en-US" sz="2400" dirty="0"/>
              <a:t>for users to define target actions with a few exemplars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52B910-32BC-C5CD-30DC-6526139D36C8}"/>
              </a:ext>
            </a:extLst>
          </p:cNvPr>
          <p:cNvSpPr txBox="1"/>
          <p:nvPr/>
        </p:nvSpPr>
        <p:spPr>
          <a:xfrm>
            <a:off x="411256" y="3429000"/>
            <a:ext cx="9292608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/>
              <a:t>2. Count ALL instances of target actions defined by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a few exemplars</a:t>
            </a:r>
          </a:p>
        </p:txBody>
      </p:sp>
    </p:spTree>
    <p:extLst>
      <p:ext uri="{BB962C8B-B14F-4D97-AF65-F5344CB8AC3E}">
        <p14:creationId xmlns:p14="http://schemas.microsoft.com/office/powerpoint/2010/main" val="284276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95C89-5A81-7F38-325B-F4583832C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C81082-3597-92F6-184D-38638285EF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4541CF-4C18-4452-D62B-BA288AFAE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Idea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F7A1B52A-0582-0BA5-333B-549A6E03F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316" y="4874431"/>
            <a:ext cx="2052852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1C90C2C2-EF41-EB14-29D8-73A43E1F5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963" y="3030729"/>
            <a:ext cx="818721" cy="150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black and white outline of a person&#10;&#10;AI-generated content may be incorrect.">
            <a:extLst>
              <a:ext uri="{FF2B5EF4-FFF2-40B4-BE49-F238E27FC236}">
                <a16:creationId xmlns:a16="http://schemas.microsoft.com/office/drawing/2014/main" id="{D9271039-F7A3-C2C5-F6AB-D6E3FC8DF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695" y="4830641"/>
            <a:ext cx="652969" cy="1227841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D88647E-F927-1461-6FDE-AAB29C7B7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142" y="4717711"/>
            <a:ext cx="3944675" cy="145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2E122DC-9811-9EF0-348C-EEF00B3C64C5}"/>
              </a:ext>
            </a:extLst>
          </p:cNvPr>
          <p:cNvSpPr txBox="1"/>
          <p:nvPr/>
        </p:nvSpPr>
        <p:spPr>
          <a:xfrm>
            <a:off x="1377453" y="3499276"/>
            <a:ext cx="1083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Exemplar</a:t>
            </a:r>
          </a:p>
          <a:p>
            <a:pPr algn="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sequence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B9673D1-BDE6-1BE2-5CE3-9F6BCF953AAE}"/>
              </a:ext>
            </a:extLst>
          </p:cNvPr>
          <p:cNvCxnSpPr>
            <a:endCxn id="1028" idx="1"/>
          </p:cNvCxnSpPr>
          <p:nvPr/>
        </p:nvCxnSpPr>
        <p:spPr>
          <a:xfrm>
            <a:off x="1462643" y="5444561"/>
            <a:ext cx="79649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963AA1D-7B08-7D0A-7B89-BA6EDE654B95}"/>
              </a:ext>
            </a:extLst>
          </p:cNvPr>
          <p:cNvCxnSpPr>
            <a:stCxn id="1028" idx="3"/>
            <a:endCxn id="10" idx="1"/>
          </p:cNvCxnSpPr>
          <p:nvPr/>
        </p:nvCxnSpPr>
        <p:spPr>
          <a:xfrm>
            <a:off x="6203817" y="5444561"/>
            <a:ext cx="796499" cy="137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8265C83-1C73-ECF0-B327-C1DE1CF713FB}"/>
              </a:ext>
            </a:extLst>
          </p:cNvPr>
          <p:cNvCxnSpPr>
            <a:cxnSpLocks/>
            <a:stCxn id="10" idx="3"/>
            <a:endCxn id="1026" idx="1"/>
          </p:cNvCxnSpPr>
          <p:nvPr/>
        </p:nvCxnSpPr>
        <p:spPr>
          <a:xfrm flipV="1">
            <a:off x="9053168" y="5444561"/>
            <a:ext cx="1095324" cy="137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0A2149E-D824-551C-35EA-72229B191B53}"/>
              </a:ext>
            </a:extLst>
          </p:cNvPr>
          <p:cNvGrpSpPr/>
          <p:nvPr/>
        </p:nvGrpSpPr>
        <p:grpSpPr>
          <a:xfrm>
            <a:off x="10148492" y="4750069"/>
            <a:ext cx="1388983" cy="1388983"/>
            <a:chOff x="10125489" y="2007658"/>
            <a:chExt cx="1388983" cy="1388983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01E283E1-9E8C-D0C6-F3C4-D9DABC0491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25489" y="2007658"/>
              <a:ext cx="1388983" cy="1388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7B79E10-2D1F-DC23-59B5-3907D1878D47}"/>
                </a:ext>
              </a:extLst>
            </p:cNvPr>
            <p:cNvSpPr/>
            <p:nvPr/>
          </p:nvSpPr>
          <p:spPr>
            <a:xfrm>
              <a:off x="10438194" y="2205873"/>
              <a:ext cx="763571" cy="160255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FD2E213B-8A71-C309-9805-0EE585DA4C2E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3765095" y="3457864"/>
            <a:ext cx="4261647" cy="1416567"/>
          </a:xfrm>
          <a:prstGeom prst="bentConnector2">
            <a:avLst/>
          </a:prstGeom>
          <a:ln w="1905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>
            <a:extLst>
              <a:ext uri="{FF2B5EF4-FFF2-40B4-BE49-F238E27FC236}">
                <a16:creationId xmlns:a16="http://schemas.microsoft.com/office/drawing/2014/main" id="{7982292E-C18C-9119-3E48-5DC64F05E5BA}"/>
              </a:ext>
            </a:extLst>
          </p:cNvPr>
          <p:cNvCxnSpPr>
            <a:cxnSpLocks/>
            <a:stCxn id="13" idx="0"/>
          </p:cNvCxnSpPr>
          <p:nvPr/>
        </p:nvCxnSpPr>
        <p:spPr>
          <a:xfrm rot="5400000" flipH="1" flipV="1">
            <a:off x="1004955" y="3393964"/>
            <a:ext cx="1390902" cy="1482452"/>
          </a:xfrm>
          <a:prstGeom prst="bentConnector2">
            <a:avLst/>
          </a:prstGeom>
          <a:ln w="19050">
            <a:solidFill>
              <a:srgbClr val="C0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50B1B955-019F-A4FC-A0E2-AD3DED3897A8}"/>
              </a:ext>
            </a:extLst>
          </p:cNvPr>
          <p:cNvSpPr>
            <a:spLocks noChangeAspect="1"/>
          </p:cNvSpPr>
          <p:nvPr/>
        </p:nvSpPr>
        <p:spPr>
          <a:xfrm>
            <a:off x="2889323" y="2496625"/>
            <a:ext cx="468000" cy="46815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6" name="Elbow Connector 5">
            <a:extLst>
              <a:ext uri="{FF2B5EF4-FFF2-40B4-BE49-F238E27FC236}">
                <a16:creationId xmlns:a16="http://schemas.microsoft.com/office/drawing/2014/main" id="{28DCC4A8-0381-48E3-09B8-2FFCC8776614}"/>
              </a:ext>
            </a:extLst>
          </p:cNvPr>
          <p:cNvCxnSpPr>
            <a:cxnSpLocks/>
            <a:stCxn id="11" idx="1"/>
            <a:endCxn id="42" idx="2"/>
          </p:cNvCxnSpPr>
          <p:nvPr/>
        </p:nvCxnSpPr>
        <p:spPr>
          <a:xfrm rot="10800000" flipH="1">
            <a:off x="2713963" y="2730703"/>
            <a:ext cx="175360" cy="1050463"/>
          </a:xfrm>
          <a:prstGeom prst="bentConnector3">
            <a:avLst>
              <a:gd name="adj1" fmla="val -130360"/>
            </a:avLst>
          </a:prstGeom>
          <a:ln w="19050">
            <a:solidFill>
              <a:srgbClr val="C0000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C94CFC39-6E0B-122D-2F6E-A4091105EA89}"/>
              </a:ext>
            </a:extLst>
          </p:cNvPr>
          <p:cNvCxnSpPr>
            <a:cxnSpLocks/>
            <a:stCxn id="11" idx="3"/>
            <a:endCxn id="42" idx="6"/>
          </p:cNvCxnSpPr>
          <p:nvPr/>
        </p:nvCxnSpPr>
        <p:spPr>
          <a:xfrm flipH="1" flipV="1">
            <a:off x="3357323" y="2730702"/>
            <a:ext cx="175361" cy="1050463"/>
          </a:xfrm>
          <a:prstGeom prst="bentConnector3">
            <a:avLst>
              <a:gd name="adj1" fmla="val -130360"/>
            </a:avLst>
          </a:prstGeom>
          <a:ln w="19050">
            <a:solidFill>
              <a:srgbClr val="C0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2588D9A-8ECA-8A44-B8E8-44D4A6BB601A}"/>
              </a:ext>
            </a:extLst>
          </p:cNvPr>
          <p:cNvSpPr txBox="1"/>
          <p:nvPr/>
        </p:nvSpPr>
        <p:spPr>
          <a:xfrm>
            <a:off x="1435619" y="2421992"/>
            <a:ext cx="1061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Exemplar</a:t>
            </a:r>
          </a:p>
          <a:p>
            <a:pPr algn="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count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2796106-41F4-6F08-A484-33069B190844}"/>
              </a:ext>
            </a:extLst>
          </p:cNvPr>
          <p:cNvSpPr txBox="1"/>
          <p:nvPr/>
        </p:nvSpPr>
        <p:spPr>
          <a:xfrm>
            <a:off x="4923633" y="3084423"/>
            <a:ext cx="1869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Few-shot learning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2371176-453B-50FB-B0FB-63AFCD8C3A7C}"/>
              </a:ext>
            </a:extLst>
          </p:cNvPr>
          <p:cNvGrpSpPr/>
          <p:nvPr/>
        </p:nvGrpSpPr>
        <p:grpSpPr>
          <a:xfrm>
            <a:off x="375915" y="1469752"/>
            <a:ext cx="6417141" cy="885746"/>
            <a:chOff x="845859" y="5448055"/>
            <a:chExt cx="6417141" cy="885746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D8FD6ACE-3B62-ED2D-E2C8-15EE76D090D2}"/>
                </a:ext>
              </a:extLst>
            </p:cNvPr>
            <p:cNvGrpSpPr/>
            <p:nvPr/>
          </p:nvGrpSpPr>
          <p:grpSpPr>
            <a:xfrm>
              <a:off x="845859" y="5449171"/>
              <a:ext cx="6417141" cy="884630"/>
              <a:chOff x="845859" y="5449171"/>
              <a:chExt cx="6417141" cy="884630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223BF43-F406-6806-DA37-38B503EBCB02}"/>
                  </a:ext>
                </a:extLst>
              </p:cNvPr>
              <p:cNvSpPr txBox="1"/>
              <p:nvPr/>
            </p:nvSpPr>
            <p:spPr>
              <a:xfrm>
                <a:off x="845859" y="5933691"/>
                <a:ext cx="641714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  <a:r>
                  <a:rPr lang="en-US" sz="20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P</a:t>
                </a:r>
                <a:r>
                  <a:rPr lang="en-US" sz="20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,…, P</a:t>
                </a:r>
                <a:r>
                  <a:rPr lang="en-US" sz="20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k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P</a:t>
                </a:r>
                <a:r>
                  <a:rPr lang="en-US" sz="20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P</a:t>
                </a:r>
                <a:r>
                  <a:rPr lang="en-US" sz="20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,…, P</a:t>
                </a:r>
                <a:r>
                  <a:rPr lang="en-US" sz="20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k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P</a:t>
                </a:r>
                <a:r>
                  <a:rPr lang="en-US" sz="20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P</a:t>
                </a:r>
                <a:r>
                  <a:rPr lang="en-US" sz="20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,…, P</a:t>
                </a:r>
                <a:r>
                  <a:rPr lang="en-US" sz="20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k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P</a:t>
                </a:r>
                <a:r>
                  <a:rPr lang="en-US" sz="20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P</a:t>
                </a:r>
                <a:r>
                  <a:rPr lang="en-US" sz="20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,…, P</a:t>
                </a:r>
                <a:r>
                  <a:rPr lang="en-US" sz="20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k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P</a:t>
                </a:r>
                <a:r>
                  <a:rPr lang="en-US" sz="20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P</a:t>
                </a:r>
                <a:r>
                  <a:rPr lang="en-US" sz="20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,…, P</a:t>
                </a:r>
                <a:r>
                  <a:rPr lang="en-US" sz="20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k</a:t>
                </a:r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2D43A8C-5F92-7C9B-2619-8CFD56D4B44E}"/>
                  </a:ext>
                </a:extLst>
              </p:cNvPr>
              <p:cNvSpPr txBox="1"/>
              <p:nvPr/>
            </p:nvSpPr>
            <p:spPr>
              <a:xfrm>
                <a:off x="1283214" y="5449171"/>
                <a:ext cx="49404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#1</a:t>
                </a:r>
              </a:p>
            </p:txBody>
          </p:sp>
          <p:sp>
            <p:nvSpPr>
              <p:cNvPr id="63" name="Left Brace 62">
                <a:extLst>
                  <a:ext uri="{FF2B5EF4-FFF2-40B4-BE49-F238E27FC236}">
                    <a16:creationId xmlns:a16="http://schemas.microsoft.com/office/drawing/2014/main" id="{4264A5FD-3B3B-2818-D2AE-134A06647E3D}"/>
                  </a:ext>
                </a:extLst>
              </p:cNvPr>
              <p:cNvSpPr/>
              <p:nvPr/>
            </p:nvSpPr>
            <p:spPr>
              <a:xfrm rot="5400000">
                <a:off x="1450815" y="5355935"/>
                <a:ext cx="158844" cy="1143880"/>
              </a:xfrm>
              <a:prstGeom prst="leftBrace">
                <a:avLst>
                  <a:gd name="adj1" fmla="val 35606"/>
                  <a:gd name="adj2" fmla="val 50000"/>
                </a:avLst>
              </a:prstGeom>
              <a:ln w="19050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CB4D231-A45B-DE51-3510-384D1395C5DE}"/>
                </a:ext>
              </a:extLst>
            </p:cNvPr>
            <p:cNvSpPr txBox="1"/>
            <p:nvPr/>
          </p:nvSpPr>
          <p:spPr>
            <a:xfrm>
              <a:off x="2498093" y="5449171"/>
              <a:ext cx="4940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#2</a:t>
              </a:r>
            </a:p>
          </p:txBody>
        </p:sp>
        <p:sp>
          <p:nvSpPr>
            <p:cNvPr id="34" name="Left Brace 33">
              <a:extLst>
                <a:ext uri="{FF2B5EF4-FFF2-40B4-BE49-F238E27FC236}">
                  <a16:creationId xmlns:a16="http://schemas.microsoft.com/office/drawing/2014/main" id="{3C64E9D2-5668-7511-A842-90C8C769F019}"/>
                </a:ext>
              </a:extLst>
            </p:cNvPr>
            <p:cNvSpPr/>
            <p:nvPr/>
          </p:nvSpPr>
          <p:spPr>
            <a:xfrm rot="5400000">
              <a:off x="2665694" y="5355935"/>
              <a:ext cx="158844" cy="1143880"/>
            </a:xfrm>
            <a:prstGeom prst="leftBrace">
              <a:avLst>
                <a:gd name="adj1" fmla="val 35606"/>
                <a:gd name="adj2" fmla="val 50000"/>
              </a:avLst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93AD505-A8AF-62D6-612C-789176840209}"/>
                </a:ext>
              </a:extLst>
            </p:cNvPr>
            <p:cNvSpPr txBox="1"/>
            <p:nvPr/>
          </p:nvSpPr>
          <p:spPr>
            <a:xfrm>
              <a:off x="3751145" y="5449171"/>
              <a:ext cx="4940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#3</a:t>
              </a:r>
            </a:p>
          </p:txBody>
        </p:sp>
        <p:sp>
          <p:nvSpPr>
            <p:cNvPr id="38" name="Left Brace 37">
              <a:extLst>
                <a:ext uri="{FF2B5EF4-FFF2-40B4-BE49-F238E27FC236}">
                  <a16:creationId xmlns:a16="http://schemas.microsoft.com/office/drawing/2014/main" id="{6CF763D7-FF63-9BF5-1F86-095CF05C5017}"/>
                </a:ext>
              </a:extLst>
            </p:cNvPr>
            <p:cNvSpPr/>
            <p:nvPr/>
          </p:nvSpPr>
          <p:spPr>
            <a:xfrm rot="5400000">
              <a:off x="3918746" y="5355935"/>
              <a:ext cx="158844" cy="1143880"/>
            </a:xfrm>
            <a:prstGeom prst="leftBrace">
              <a:avLst>
                <a:gd name="adj1" fmla="val 35606"/>
                <a:gd name="adj2" fmla="val 50000"/>
              </a:avLst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BC6A2AF-D27F-0EBE-FDB7-B7240CB563CA}"/>
                </a:ext>
              </a:extLst>
            </p:cNvPr>
            <p:cNvSpPr txBox="1"/>
            <p:nvPr/>
          </p:nvSpPr>
          <p:spPr>
            <a:xfrm>
              <a:off x="4979805" y="5448055"/>
              <a:ext cx="4940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#4</a:t>
              </a:r>
            </a:p>
          </p:txBody>
        </p:sp>
        <p:sp>
          <p:nvSpPr>
            <p:cNvPr id="40" name="Left Brace 39">
              <a:extLst>
                <a:ext uri="{FF2B5EF4-FFF2-40B4-BE49-F238E27FC236}">
                  <a16:creationId xmlns:a16="http://schemas.microsoft.com/office/drawing/2014/main" id="{D672FFE4-4A36-054A-E4EB-18993BFCD002}"/>
                </a:ext>
              </a:extLst>
            </p:cNvPr>
            <p:cNvSpPr/>
            <p:nvPr/>
          </p:nvSpPr>
          <p:spPr>
            <a:xfrm rot="5400000">
              <a:off x="5147406" y="5354819"/>
              <a:ext cx="158844" cy="1143880"/>
            </a:xfrm>
            <a:prstGeom prst="leftBrace">
              <a:avLst>
                <a:gd name="adj1" fmla="val 35606"/>
                <a:gd name="adj2" fmla="val 50000"/>
              </a:avLst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08ED524-88D3-95EC-6C5D-747EC8E2793D}"/>
                </a:ext>
              </a:extLst>
            </p:cNvPr>
            <p:cNvSpPr txBox="1"/>
            <p:nvPr/>
          </p:nvSpPr>
          <p:spPr>
            <a:xfrm>
              <a:off x="6208465" y="5448055"/>
              <a:ext cx="4940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#5</a:t>
              </a:r>
            </a:p>
          </p:txBody>
        </p:sp>
        <p:sp>
          <p:nvSpPr>
            <p:cNvPr id="43" name="Left Brace 42">
              <a:extLst>
                <a:ext uri="{FF2B5EF4-FFF2-40B4-BE49-F238E27FC236}">
                  <a16:creationId xmlns:a16="http://schemas.microsoft.com/office/drawing/2014/main" id="{2E2E80B9-526B-79E2-CFF0-BF2A9D9B722F}"/>
                </a:ext>
              </a:extLst>
            </p:cNvPr>
            <p:cNvSpPr/>
            <p:nvPr/>
          </p:nvSpPr>
          <p:spPr>
            <a:xfrm rot="5400000">
              <a:off x="6376066" y="5354819"/>
              <a:ext cx="158844" cy="1143880"/>
            </a:xfrm>
            <a:prstGeom prst="leftBrace">
              <a:avLst>
                <a:gd name="adj1" fmla="val 35606"/>
                <a:gd name="adj2" fmla="val 50000"/>
              </a:avLst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6" name="Picture 2">
            <a:extLst>
              <a:ext uri="{FF2B5EF4-FFF2-40B4-BE49-F238E27FC236}">
                <a16:creationId xmlns:a16="http://schemas.microsoft.com/office/drawing/2014/main" id="{06918F77-2082-8E26-096A-F9F48A728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3" b="4330"/>
          <a:stretch/>
        </p:blipFill>
        <p:spPr bwMode="auto">
          <a:xfrm>
            <a:off x="4923633" y="104682"/>
            <a:ext cx="2903909" cy="131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>
            <a:extLst>
              <a:ext uri="{FF2B5EF4-FFF2-40B4-BE49-F238E27FC236}">
                <a16:creationId xmlns:a16="http://schemas.microsoft.com/office/drawing/2014/main" id="{E5B64304-D88A-F76F-1F1C-4133F8D956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0" b="18598"/>
          <a:stretch/>
        </p:blipFill>
        <p:spPr bwMode="auto">
          <a:xfrm>
            <a:off x="7961178" y="143285"/>
            <a:ext cx="4147990" cy="192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C360B3D4-95E6-9D4D-0300-41C3991F492A}"/>
              </a:ext>
            </a:extLst>
          </p:cNvPr>
          <p:cNvSpPr txBox="1"/>
          <p:nvPr/>
        </p:nvSpPr>
        <p:spPr>
          <a:xfrm>
            <a:off x="4220339" y="2464542"/>
            <a:ext cx="2983510" cy="369332"/>
          </a:xfrm>
          <a:prstGeom prst="rect">
            <a:avLst/>
          </a:prstGeom>
          <a:solidFill>
            <a:srgbClr val="FFFD78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Rhythm, Patterns, and Phases</a:t>
            </a:r>
          </a:p>
        </p:txBody>
      </p:sp>
    </p:spTree>
    <p:extLst>
      <p:ext uri="{BB962C8B-B14F-4D97-AF65-F5344CB8AC3E}">
        <p14:creationId xmlns:p14="http://schemas.microsoft.com/office/powerpoint/2010/main" val="394608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2" grpId="0" animBg="1"/>
      <p:bldP spid="28" grpId="0"/>
      <p:bldP spid="32" grpId="0"/>
      <p:bldP spid="4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9050"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180000" indent="-180000" algn="l">
          <a:buFont typeface="Arial" panose="020B0604020202020204" pitchFamily="34" charset="0"/>
          <a:buChar char="•"/>
          <a:defRPr sz="2400" dirty="0" smtClean="0"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8575"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lnDef>
      <a:spPr>
        <a:ln w="28575">
          <a:solidFill>
            <a:schemeClr val="tx1">
              <a:lumMod val="65000"/>
              <a:lumOff val="35000"/>
            </a:schemeClr>
          </a:solidFill>
          <a:headEnd type="none" w="med" len="med"/>
          <a:tailEnd type="none" w="med" len="med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indent="-182880">
          <a:buFont typeface="Arial" charset="0"/>
          <a:buChar char="•"/>
          <a:defRPr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4A3AF139-5B36-7747-A9E4-CB351435071D}" vid="{78B78610-2070-A24D-A5B6-7117B738015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30683</TotalTime>
  <Words>1949</Words>
  <Application>Microsoft Macintosh PowerPoint</Application>
  <PresentationFormat>Custom</PresentationFormat>
  <Paragraphs>846</Paragraphs>
  <Slides>28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Helvetica</vt:lpstr>
      <vt:lpstr>1_Office Theme</vt:lpstr>
      <vt:lpstr>2_Office Theme</vt:lpstr>
      <vt:lpstr>Class-Agnostic Repetitive Action Counting Using Wearable Devices </vt:lpstr>
      <vt:lpstr>The need for action quantification</vt:lpstr>
      <vt:lpstr>Possible Approaches</vt:lpstr>
      <vt:lpstr>Wearable Sensors </vt:lpstr>
      <vt:lpstr>Inertial Measurement Unit (IMU) Data</vt:lpstr>
      <vt:lpstr>Previous Research Works</vt:lpstr>
      <vt:lpstr>Enable the user to count  whatever they want to count</vt:lpstr>
      <vt:lpstr>Enable the user to count  whatever they want to count</vt:lpstr>
      <vt:lpstr>Main Idea</vt:lpstr>
      <vt:lpstr>Processing Pipeline – Learning</vt:lpstr>
      <vt:lpstr>Processing Pipeline – Inferencing</vt:lpstr>
      <vt:lpstr>Processing Pipeline – Learning and Inferencing</vt:lpstr>
      <vt:lpstr>CaRa Dataset</vt:lpstr>
      <vt:lpstr>CaRa Dataset</vt:lpstr>
      <vt:lpstr>What the Data Look Like</vt:lpstr>
      <vt:lpstr>Comparison with other Datasets</vt:lpstr>
      <vt:lpstr>Quantitative Evaluation Criteria</vt:lpstr>
      <vt:lpstr>Results on the CaRa Dataset</vt:lpstr>
      <vt:lpstr>Results on the CaRa Dataset</vt:lpstr>
      <vt:lpstr>Results on the CaRa Dataset</vt:lpstr>
      <vt:lpstr>Results on Multiple Datasets</vt:lpstr>
      <vt:lpstr>Results on Multiple Datasets</vt:lpstr>
      <vt:lpstr>Results – Phase Assignment</vt:lpstr>
      <vt:lpstr>Results – Action Boundary Detection</vt:lpstr>
      <vt:lpstr>Qualitative Results</vt:lpstr>
      <vt:lpstr>Qualitative Results – Failure Cases</vt:lpstr>
      <vt:lpstr>Ablation Study – Number of Phases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Whose Hands Are These? Hand Detection and Hand-Body Association in the Wild</dc:title>
  <dc:subject/>
  <dc:creator>Supreeth Narasimhaswamy</dc:creator>
  <cp:keywords/>
  <dc:description/>
  <cp:lastModifiedBy>Minh Hoai Nguyen (Consultant)</cp:lastModifiedBy>
  <cp:revision>658</cp:revision>
  <dcterms:created xsi:type="dcterms:W3CDTF">2021-01-10T16:48:51Z</dcterms:created>
  <dcterms:modified xsi:type="dcterms:W3CDTF">2025-09-23T12:10:36Z</dcterms:modified>
  <cp:category/>
</cp:coreProperties>
</file>