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27432000" cy="4114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996" userDrawn="1">
          <p15:clr>
            <a:srgbClr val="A4A3A4"/>
          </p15:clr>
        </p15:guide>
        <p15:guide id="2" pos="8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81B8CB-8D08-4438-9584-5BB94D10F81E}">
  <a:tblStyle styleId="{D781B8CB-8D08-4438-9584-5BB94D10F81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854"/>
    <p:restoredTop sz="94626"/>
  </p:normalViewPr>
  <p:slideViewPr>
    <p:cSldViewPr snapToGrid="0">
      <p:cViewPr varScale="1">
        <p:scale>
          <a:sx n="20" d="100"/>
          <a:sy n="20" d="100"/>
        </p:scale>
        <p:origin x="4696" y="256"/>
      </p:cViewPr>
      <p:guideLst>
        <p:guide orient="horz" pos="12996"/>
        <p:guide pos="8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400300" y="1143000"/>
            <a:ext cx="2057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8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5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057400" y="6734178"/>
            <a:ext cx="23317200" cy="14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0"/>
              <a:buFont typeface="Calibri"/>
              <a:buNone/>
              <a:defRPr sz="16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429004" y="21612228"/>
            <a:ext cx="20573999" cy="993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680"/>
              <a:buFont typeface="Arial"/>
              <a:buNone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1885953" y="2190759"/>
            <a:ext cx="23660101" cy="795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Calibri"/>
              <a:buNone/>
              <a:defRPr sz="11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661985" y="12177715"/>
            <a:ext cx="26108028" cy="2366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26659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54265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153025" y="16668753"/>
            <a:ext cx="34871028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Calibri"/>
              <a:buNone/>
              <a:defRPr sz="11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-6848475" y="10925176"/>
            <a:ext cx="34871028" cy="1740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26659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54265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953" y="2190759"/>
            <a:ext cx="23660101" cy="795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Calibri"/>
              <a:buNone/>
              <a:defRPr sz="11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1885953" y="10953750"/>
            <a:ext cx="23660101" cy="2610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26659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54265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871667" y="10258437"/>
            <a:ext cx="23660101" cy="1711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0"/>
              <a:buFont typeface="Calibri"/>
              <a:buNone/>
              <a:defRPr sz="16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871667" y="27536787"/>
            <a:ext cx="23660101" cy="900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152431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7680"/>
              <a:buFont typeface="Arial"/>
              <a:buNone/>
              <a:defRPr sz="533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72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Arial"/>
              <a:buNone/>
              <a:defRPr sz="426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Arial"/>
              <a:buNone/>
              <a:defRPr sz="426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Arial"/>
              <a:buNone/>
              <a:defRPr sz="426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Arial"/>
              <a:buNone/>
              <a:defRPr sz="426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Arial"/>
              <a:buNone/>
              <a:defRPr sz="426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888888"/>
              </a:buClr>
              <a:buSzPts val="6400"/>
              <a:buFont typeface="Arial"/>
              <a:buNone/>
              <a:defRPr sz="4268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885953" y="2190759"/>
            <a:ext cx="23660101" cy="795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Calibri"/>
              <a:buNone/>
              <a:defRPr sz="11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885950" y="10953750"/>
            <a:ext cx="11658600" cy="2610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26659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54265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13887450" y="10953750"/>
            <a:ext cx="11658600" cy="2610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26659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54265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889527" y="2190759"/>
            <a:ext cx="23660101" cy="795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Calibri"/>
              <a:buNone/>
              <a:defRPr sz="11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889528" y="10086978"/>
            <a:ext cx="11605019" cy="494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04861" marR="0" lvl="0" indent="-152431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6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680"/>
              <a:buFont typeface="Arial"/>
              <a:buNone/>
              <a:defRPr sz="533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1889528" y="15030450"/>
            <a:ext cx="11605019" cy="2210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26659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54265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13887455" y="10086978"/>
            <a:ext cx="11662173" cy="494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304861" marR="0" lvl="0" indent="-152431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6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680"/>
              <a:buFont typeface="Arial"/>
              <a:buNone/>
              <a:defRPr sz="533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13887455" y="15030450"/>
            <a:ext cx="11662173" cy="22107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26659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54265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5729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885953" y="2190759"/>
            <a:ext cx="23660101" cy="795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Calibri"/>
              <a:buNone/>
              <a:defRPr sz="11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1889524" y="2743200"/>
            <a:ext cx="8847534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Calibri"/>
              <a:buNone/>
              <a:defRPr sz="85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11662173" y="5924559"/>
            <a:ext cx="13887450" cy="2924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694406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Arial"/>
              <a:buChar char="•"/>
              <a:defRPr sz="85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60769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0752"/>
              <a:buFont typeface="Arial"/>
              <a:buChar char="•"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558912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49116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1889524" y="12344405"/>
            <a:ext cx="8847534" cy="2286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152431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5376"/>
              <a:buFont typeface="Arial"/>
              <a:buNone/>
              <a:defRPr sz="3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889524" y="2743200"/>
            <a:ext cx="8847534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Calibri"/>
              <a:buNone/>
              <a:defRPr sz="85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1662173" y="5924559"/>
            <a:ext cx="13887450" cy="2924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12800"/>
              <a:buFont typeface="Arial"/>
              <a:buNone/>
              <a:defRPr sz="85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0752"/>
              <a:buFont typeface="Arial"/>
              <a:buNone/>
              <a:defRPr sz="74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9600"/>
              <a:buFont typeface="Arial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sz="53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889524" y="12344405"/>
            <a:ext cx="8847534" cy="2286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04861" marR="0" lvl="0" indent="-152431" algn="l" rtl="0">
              <a:lnSpc>
                <a:spcPct val="90000"/>
              </a:lnSpc>
              <a:spcBef>
                <a:spcPts val="2668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None/>
              <a:defRPr sz="42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09722" marR="0" lvl="1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5376"/>
              <a:buFont typeface="Arial"/>
              <a:buNone/>
              <a:defRPr sz="3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584" marR="0" lvl="2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9444" marR="0" lvl="3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24304" marR="0" lvl="4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29167" marR="0" lvl="5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134028" marR="0" lvl="6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38888" marR="0" lvl="7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749" marR="0" lvl="8" indent="-152431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26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885953" y="2190759"/>
            <a:ext cx="23660101" cy="795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00"/>
              <a:buFont typeface="Calibri"/>
              <a:buNone/>
              <a:defRPr sz="1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885953" y="10953750"/>
            <a:ext cx="23660101" cy="2610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939800" algn="l" rtl="0">
              <a:lnSpc>
                <a:spcPct val="9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11200"/>
              <a:buFont typeface="Arial"/>
              <a:buChar char="•"/>
              <a:defRPr sz="1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813816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9216"/>
              <a:buFont typeface="Arial"/>
              <a:buChar char="•"/>
              <a:defRPr sz="9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736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Char char="•"/>
              <a:defRPr sz="8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685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Char char="•"/>
              <a:defRPr sz="7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8859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9086850" y="38138109"/>
            <a:ext cx="92583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55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9373850" y="38138109"/>
            <a:ext cx="6172200" cy="219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18" Type="http://schemas.openxmlformats.org/officeDocument/2006/relationships/image" Target="../media/image16.tiff"/><Relationship Id="rId3" Type="http://schemas.openxmlformats.org/officeDocument/2006/relationships/image" Target="../media/image1.tiff"/><Relationship Id="rId21" Type="http://schemas.openxmlformats.org/officeDocument/2006/relationships/image" Target="../media/image19.tiff"/><Relationship Id="rId7" Type="http://schemas.openxmlformats.org/officeDocument/2006/relationships/image" Target="../media/image5.tiff"/><Relationship Id="rId12" Type="http://schemas.openxmlformats.org/officeDocument/2006/relationships/image" Target="../media/image10.tiff"/><Relationship Id="rId1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20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5" Type="http://schemas.openxmlformats.org/officeDocument/2006/relationships/image" Target="../media/image13.tiff"/><Relationship Id="rId10" Type="http://schemas.openxmlformats.org/officeDocument/2006/relationships/image" Target="../media/image8.tiff"/><Relationship Id="rId19" Type="http://schemas.openxmlformats.org/officeDocument/2006/relationships/image" Target="../media/image17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Relationship Id="rId14" Type="http://schemas.openxmlformats.org/officeDocument/2006/relationships/image" Target="../media/image12.tiff"/><Relationship Id="rId22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>
            <a:off x="215642" y="4721068"/>
            <a:ext cx="13365119" cy="1466248"/>
          </a:xfrm>
          <a:prstGeom prst="roundRect">
            <a:avLst>
              <a:gd name="adj" fmla="val 0"/>
            </a:avLst>
          </a:prstGeom>
          <a:solidFill>
            <a:srgbClr val="9A201D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700" dirty="0"/>
          </a:p>
        </p:txBody>
      </p:sp>
      <p:sp>
        <p:nvSpPr>
          <p:cNvPr id="91" name="Google Shape;91;p13"/>
          <p:cNvSpPr/>
          <p:nvPr/>
        </p:nvSpPr>
        <p:spPr>
          <a:xfrm>
            <a:off x="5360541" y="259032"/>
            <a:ext cx="16635859" cy="4215663"/>
          </a:xfrm>
          <a:prstGeom prst="rect">
            <a:avLst/>
          </a:prstGeom>
          <a:solidFill>
            <a:srgbClr val="9A201D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ctr"/>
            <a:r>
              <a:rPr lang="en-US" sz="66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WorkingHands</a:t>
            </a:r>
            <a:r>
              <a:rPr lang="en-US" sz="6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A Hand-Tool Assembly Dataset for Image Segmentation and Activity Mining</a:t>
            </a:r>
            <a:endParaRPr sz="6600" dirty="0"/>
          </a:p>
          <a:p>
            <a:pPr algn="ctr"/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Roy Shilkrot</a:t>
            </a:r>
            <a:r>
              <a:rPr lang="en-US" sz="5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1,3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Supreeth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Narasimhaswamy</a:t>
            </a:r>
            <a:r>
              <a:rPr lang="en-US" sz="4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Saif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Vazir</a:t>
            </a:r>
            <a:r>
              <a:rPr lang="en-US" sz="4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Minh Hoai</a:t>
            </a:r>
            <a:r>
              <a:rPr lang="en-US" sz="4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/>
          </a:p>
          <a:p>
            <a:pPr algn="ctr"/>
            <a:r>
              <a:rPr lang="en-US" sz="4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Department of Computer Science, Stony Brook University, </a:t>
            </a:r>
          </a:p>
          <a:p>
            <a:pPr algn="ctr"/>
            <a:r>
              <a:rPr lang="en-US" sz="4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en-US" sz="44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VinAI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Research, </a:t>
            </a:r>
            <a:r>
              <a:rPr lang="en-US" sz="4400" baseline="30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Tulip Interfaces Inc</a:t>
            </a: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algn="ctr"/>
            <a:endParaRPr sz="933" baseline="30000" dirty="0"/>
          </a:p>
        </p:txBody>
      </p:sp>
      <p:sp>
        <p:nvSpPr>
          <p:cNvPr id="93" name="Google Shape;93;p13"/>
          <p:cNvSpPr/>
          <p:nvPr/>
        </p:nvSpPr>
        <p:spPr>
          <a:xfrm>
            <a:off x="171312" y="181860"/>
            <a:ext cx="27057475" cy="4479184"/>
          </a:xfrm>
          <a:prstGeom prst="rect">
            <a:avLst/>
          </a:prstGeom>
          <a:noFill/>
          <a:ln w="15875" cap="flat" cmpd="sng">
            <a:solidFill>
              <a:srgbClr val="9A20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455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13844642" y="16766704"/>
            <a:ext cx="13342176" cy="1480828"/>
          </a:xfrm>
          <a:prstGeom prst="roundRect">
            <a:avLst>
              <a:gd name="adj" fmla="val 0"/>
            </a:avLst>
          </a:prstGeom>
          <a:solidFill>
            <a:srgbClr val="9A201D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5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Segmentation Evaluation and Activity Mining</a:t>
            </a:r>
            <a:endParaRPr sz="5400" dirty="0"/>
          </a:p>
        </p:txBody>
      </p:sp>
      <p:sp>
        <p:nvSpPr>
          <p:cNvPr id="96" name="Google Shape;96;p13"/>
          <p:cNvSpPr/>
          <p:nvPr/>
        </p:nvSpPr>
        <p:spPr>
          <a:xfrm>
            <a:off x="155673" y="4661043"/>
            <a:ext cx="13340776" cy="36227925"/>
          </a:xfrm>
          <a:prstGeom prst="rect">
            <a:avLst/>
          </a:prstGeom>
          <a:noFill/>
          <a:ln w="15875" cap="flat" cmpd="sng">
            <a:solidFill>
              <a:srgbClr val="9A20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455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13833881" y="4706488"/>
            <a:ext cx="13394906" cy="36182480"/>
          </a:xfrm>
          <a:prstGeom prst="rect">
            <a:avLst/>
          </a:prstGeom>
          <a:noFill/>
          <a:ln w="15875" cap="flat" cmpd="sng">
            <a:solidFill>
              <a:srgbClr val="9A20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455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398361" y="24463829"/>
            <a:ext cx="8257287" cy="378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67" rIns="0" bIns="30467" anchor="t" anchorCtr="0">
            <a:noAutofit/>
          </a:bodyPr>
          <a:lstStyle/>
          <a:p>
            <a:pPr lvl="0"/>
            <a:endParaRPr lang="en-US" sz="1333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/>
            <a:endParaRPr sz="1333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215642" y="27415980"/>
            <a:ext cx="13263939" cy="1611671"/>
          </a:xfrm>
          <a:prstGeom prst="roundRect">
            <a:avLst>
              <a:gd name="adj" fmla="val 0"/>
            </a:avLst>
          </a:prstGeom>
          <a:solidFill>
            <a:srgbClr val="9A201D"/>
          </a:solidFill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6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Dataset</a:t>
            </a:r>
            <a:endParaRPr dirty="0"/>
          </a:p>
        </p:txBody>
      </p:sp>
      <p:sp>
        <p:nvSpPr>
          <p:cNvPr id="107" name="Google Shape;107;p13"/>
          <p:cNvSpPr txBox="1"/>
          <p:nvPr/>
        </p:nvSpPr>
        <p:spPr>
          <a:xfrm>
            <a:off x="498302" y="5018563"/>
            <a:ext cx="12852123" cy="3580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67" rIns="0" bIns="30467" anchor="t" anchorCtr="0">
            <a:noAutofit/>
          </a:bodyPr>
          <a:lstStyle/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introduce  </a:t>
            </a:r>
            <a:r>
              <a:rPr lang="en-US" sz="4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WorkingHands</a:t>
            </a: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 dataset of hands performing tool-based assembly tasks. </a:t>
            </a: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provide RGB, Segmentation, and Depth images.	</a:t>
            </a:r>
          </a:p>
          <a:p>
            <a:pPr marL="498575" lvl="1">
              <a:buClr>
                <a:schemeClr val="dk1"/>
              </a:buClr>
              <a:buSzPts val="4200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3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RGB                    Segmentation               Depth</a:t>
            </a:r>
          </a:p>
          <a:p>
            <a:pPr marL="498575" lvl="1">
              <a:buClr>
                <a:schemeClr val="dk1"/>
              </a:buClr>
              <a:buSzPts val="42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both real and synthetic data: 3695 real images and 4170 synthetic images. </a:t>
            </a: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high-quality  segmentation for hands, arms, and tools (both used and unused tools placed on work desk)</a:t>
            </a:r>
          </a:p>
          <a:p>
            <a:pPr marL="381077" indent="-381077">
              <a:buClr>
                <a:schemeClr val="dk1"/>
              </a:buClr>
              <a:buSzPts val="4200"/>
              <a:buFont typeface="Wingdings" pitchFamily="2" charset="2"/>
              <a:buChar char="§"/>
            </a:pP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segmentation dataset which concentrates on small-scale manual assembly tasks. Potential applications include:</a:t>
            </a: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 human operators motions, actions, utilization of tools. </a:t>
            </a: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Verify correct, safe occupancy of the workstation area.</a:t>
            </a: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Hand-Object pose and grasp estimation</a:t>
            </a: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Comparison with other datasets:</a:t>
            </a: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Tools Selection: </a:t>
            </a: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chose tools that exist in most households and manual assembly pipelines. </a:t>
            </a:r>
          </a:p>
          <a:p>
            <a:pPr>
              <a:buClr>
                <a:schemeClr val="dk1"/>
              </a:buClr>
              <a:buSzPts val="4200"/>
            </a:pPr>
            <a:r>
              <a:rPr lang="en-US" sz="3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    Synthetic Tool Models                        Real Tools </a:t>
            </a: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933638" lvl="1" indent="-435063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498575" lvl="1">
              <a:buClr>
                <a:schemeClr val="dk1"/>
              </a:buClr>
              <a:buSzPts val="4200"/>
            </a:pPr>
            <a:r>
              <a:rPr lang="en-US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endParaRPr lang="en-US" sz="933" dirty="0"/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/>
          <p:nvPr/>
        </p:nvSpPr>
        <p:spPr>
          <a:xfrm>
            <a:off x="20062442" y="17789189"/>
            <a:ext cx="5814624" cy="22946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22754782" y="22367015"/>
            <a:ext cx="4474005" cy="166018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18746992" y="22364722"/>
            <a:ext cx="3853702" cy="166248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18749708" y="24147928"/>
            <a:ext cx="4710491" cy="49521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3"/>
          <p:cNvSpPr/>
          <p:nvPr/>
        </p:nvSpPr>
        <p:spPr>
          <a:xfrm>
            <a:off x="20062442" y="20243000"/>
            <a:ext cx="5814624" cy="20208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23532623" y="24141061"/>
            <a:ext cx="3696179" cy="176466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D478E-E7C0-6341-B022-BE4AEA2AC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6400" y="666810"/>
            <a:ext cx="5232387" cy="3325857"/>
          </a:xfrm>
          <a:prstGeom prst="rect">
            <a:avLst/>
          </a:prstGeom>
        </p:spPr>
      </p:pic>
      <p:pic>
        <p:nvPicPr>
          <p:cNvPr id="208" name="Google Shape;92;p13" descr="mage result for stony brook">
            <a:extLst>
              <a:ext uri="{FF2B5EF4-FFF2-40B4-BE49-F238E27FC236}">
                <a16:creationId xmlns:a16="http://schemas.microsoft.com/office/drawing/2014/main" id="{E135E5F3-B3B7-424C-9E14-8562E80423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675" y="1320247"/>
            <a:ext cx="4988866" cy="1798842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108;p13">
            <a:extLst>
              <a:ext uri="{FF2B5EF4-FFF2-40B4-BE49-F238E27FC236}">
                <a16:creationId xmlns:a16="http://schemas.microsoft.com/office/drawing/2014/main" id="{F483FD08-8A4A-4D49-A858-294A0D8002F9}"/>
              </a:ext>
            </a:extLst>
          </p:cNvPr>
          <p:cNvSpPr txBox="1"/>
          <p:nvPr/>
        </p:nvSpPr>
        <p:spPr>
          <a:xfrm>
            <a:off x="9575820" y="15519212"/>
            <a:ext cx="8666005" cy="652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67" rIns="0" bIns="30467" anchor="t" anchorCtr="0">
            <a:noAutofit/>
          </a:bodyPr>
          <a:lstStyle/>
          <a:p>
            <a:pPr>
              <a:buClr>
                <a:schemeClr val="dk1"/>
              </a:buClr>
              <a:buSzPts val="4200"/>
            </a:pPr>
            <a:endParaRPr sz="933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28D165E-93D8-124E-96D7-2487F065A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579" y="29807218"/>
            <a:ext cx="11528963" cy="4117273"/>
          </a:xfrm>
          <a:prstGeom prst="rect">
            <a:avLst/>
          </a:prstGeom>
        </p:spPr>
      </p:pic>
      <p:sp>
        <p:nvSpPr>
          <p:cNvPr id="293" name="Google Shape;107;p13">
            <a:extLst>
              <a:ext uri="{FF2B5EF4-FFF2-40B4-BE49-F238E27FC236}">
                <a16:creationId xmlns:a16="http://schemas.microsoft.com/office/drawing/2014/main" id="{522274E5-66CE-554C-8A08-A8C4E15511FE}"/>
              </a:ext>
            </a:extLst>
          </p:cNvPr>
          <p:cNvSpPr txBox="1"/>
          <p:nvPr/>
        </p:nvSpPr>
        <p:spPr>
          <a:xfrm>
            <a:off x="13951665" y="4738216"/>
            <a:ext cx="13235153" cy="35742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0467" rIns="0" bIns="30467" anchor="t" anchorCtr="0">
            <a:noAutofit/>
          </a:bodyPr>
          <a:lstStyle/>
          <a:p>
            <a:pPr marL="685800" indent="-685800">
              <a:buClr>
                <a:schemeClr val="dk1"/>
              </a:buClr>
              <a:buSzPts val="4200"/>
              <a:buFont typeface="Wingdings" pitchFamily="2" charset="2"/>
              <a:buChar char="§"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Capturing Real Data: 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used Kinect V2 camera, capturing at 1920 x 1080 resolution for RGB and 512 x 424 for depth at 7 FPS.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Depth and RGB are pixel-aligned using the provided SDK and camera parameters.</a:t>
            </a:r>
            <a:endParaRPr lang="en-US" sz="4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Rendering Synthetic Data: 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use high quality 3D models of tools and highly realistic pair of hands and use Blender software.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All manual tasks were simulated by creating realistic key-frame animations to mimic human body motion.</a:t>
            </a:r>
            <a:endParaRPr lang="en-US" sz="4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 Augmentation:</a:t>
            </a: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Semantic Segmentation Evaluation: 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Metric: Mean intersection-over-union (m-IOU).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Results: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Qualitative Results: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77" indent="-381077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Hand-Task Descriptor for Activity Mining: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train a 3D Resnet-152 to predict tools based on hand movement and object grasp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 activations at penultimate layer as a descriptor. 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Descriptor is used to retrieve instances with similar hand configurations and movements.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Results: Trained on Synthetic data, Metric: </a:t>
            </a:r>
            <a:r>
              <a:rPr lang="en-US" sz="4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endParaRPr lang="en-US" sz="4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Qualitative results on </a:t>
            </a:r>
            <a:r>
              <a:rPr lang="en-US" sz="4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WorkingHands</a:t>
            </a: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EGTEA data</a:t>
            </a:r>
          </a:p>
          <a:p>
            <a:pPr marL="865891" lvl="1" indent="-393780">
              <a:buClr>
                <a:schemeClr val="dk1"/>
              </a:buClr>
              <a:buSzPts val="4200"/>
              <a:buFont typeface="Noto Sans Symbols"/>
              <a:buChar char="▪"/>
            </a:pPr>
            <a:endParaRPr lang="en-US" sz="4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r>
              <a:rPr lang="en-US" sz="4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	 </a:t>
            </a:r>
            <a:r>
              <a:rPr lang="en-US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Paper:   Dataset:</a:t>
            </a:r>
          </a:p>
          <a:p>
            <a:pPr marL="472111" lvl="1">
              <a:buClr>
                <a:schemeClr val="dk1"/>
              </a:buClr>
              <a:buSzPts val="4200"/>
            </a:pPr>
            <a:endParaRPr lang="en-US" sz="3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2111" lvl="1">
              <a:buClr>
                <a:schemeClr val="dk1"/>
              </a:buClr>
              <a:buSzPts val="4200"/>
            </a:pPr>
            <a:endParaRPr lang="en-US" sz="3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</a:t>
            </a:r>
          </a:p>
          <a:p>
            <a:pPr>
              <a:buClr>
                <a:schemeClr val="dk1"/>
              </a:buClr>
              <a:buSzPts val="42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</a:t>
            </a: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200"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42979E-008D-0845-A50D-485C74CF7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5978" y="20202953"/>
            <a:ext cx="12179929" cy="24887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6F9C73-59C8-AB44-9555-15FD96A5D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855" y="23424485"/>
            <a:ext cx="8609145" cy="41847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CB0249-4CF9-E749-AB6C-A04AB55E8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6843" y="36318636"/>
            <a:ext cx="8964999" cy="4384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DBC44-7C67-5548-84A0-F35776090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8943" y="13216390"/>
            <a:ext cx="2974706" cy="30600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76955E-72AC-1F47-9539-61D54536FA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0542" y="13258069"/>
            <a:ext cx="2974704" cy="3060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11F04-73ED-324F-96A9-A905001034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8427" y="13241978"/>
            <a:ext cx="3172816" cy="3060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189E6-9B17-7A40-B7C2-D15B2220A7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7537" y="16351108"/>
            <a:ext cx="2974706" cy="2986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8D53ED-24FC-8548-B376-302319BF2E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0542" y="16449492"/>
            <a:ext cx="2974704" cy="2939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B3B8EB-5F8E-774C-B4AB-F9C2D60BAB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8427" y="16398131"/>
            <a:ext cx="3172817" cy="2939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CFC8A-6A72-2940-B794-4BDD7E3C68B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32735" y="32939974"/>
            <a:ext cx="4154083" cy="984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D64A67-05AA-3D46-9CF4-CA46E68F23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9525" y="7793926"/>
            <a:ext cx="10833492" cy="4193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08AEDA-DD8A-6E44-ABC6-FCE46663576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1579" y="36471404"/>
            <a:ext cx="5998273" cy="34163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EF317B-50C4-C243-943F-767E374C5D0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3129" y="36471404"/>
            <a:ext cx="5399682" cy="35918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D27A69-1AEA-BD41-AB73-1A4D20EF86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81282" y="11965022"/>
            <a:ext cx="10786962" cy="46233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9AEAD5-A58D-E744-A35F-E81D31917F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986513" y="37792460"/>
            <a:ext cx="1398984" cy="17713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7EE3E8-813C-DF49-B0D0-C90AF60014F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577756" y="37792460"/>
            <a:ext cx="1416802" cy="1764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6B7018-B528-E344-A983-4361E43C05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956876" y="32325997"/>
            <a:ext cx="9075859" cy="3142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357</Words>
  <Application>Microsoft Macintosh PowerPoint</Application>
  <PresentationFormat>Custom</PresentationFormat>
  <Paragraphs>155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Noto Sans Symbols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Minh Hoai  Nguyen</cp:lastModifiedBy>
  <cp:revision>84</cp:revision>
  <cp:lastPrinted>2019-09-08T23:20:46Z</cp:lastPrinted>
  <dcterms:modified xsi:type="dcterms:W3CDTF">2019-11-21T20:29:58Z</dcterms:modified>
</cp:coreProperties>
</file>